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3" r:id="rId6"/>
    <p:sldId id="262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ookhavencollege.edu/" TargetMode="External"/><Relationship Id="rId2" Type="http://schemas.openxmlformats.org/officeDocument/2006/relationships/hyperlink" Target="mailto:ssires@dccc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cccd.edu/gi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UAV/S in GIS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Brookhaven College</a:t>
            </a:r>
          </a:p>
          <a:p>
            <a:r>
              <a:rPr lang="en-US" dirty="0" smtClean="0"/>
              <a:t>Our 1</a:t>
            </a:r>
            <a:r>
              <a:rPr lang="en-US" baseline="30000" dirty="0" smtClean="0"/>
              <a:t>st</a:t>
            </a:r>
            <a:r>
              <a:rPr lang="en-US" dirty="0" smtClean="0"/>
              <a:t> Flight Operation</a:t>
            </a:r>
          </a:p>
          <a:p>
            <a:endParaRPr lang="en-US" dirty="0"/>
          </a:p>
          <a:p>
            <a:r>
              <a:rPr lang="en-US" dirty="0" smtClean="0"/>
              <a:t>July 2016</a:t>
            </a:r>
          </a:p>
        </p:txBody>
      </p:sp>
    </p:spTree>
    <p:extLst>
      <p:ext uri="{BB962C8B-B14F-4D97-AF65-F5344CB8AC3E}">
        <p14:creationId xmlns:p14="http://schemas.microsoft.com/office/powerpoint/2010/main" val="348183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992"/>
            <a:ext cx="9143999" cy="702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15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RE: UAS and GIS @ BHC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DIY / BYO</a:t>
            </a:r>
          </a:p>
          <a:p>
            <a:pPr lvl="1"/>
            <a:r>
              <a:rPr lang="en-US" dirty="0" err="1" smtClean="0"/>
              <a:t>Hexacopter</a:t>
            </a:r>
            <a:endParaRPr lang="en-US" dirty="0" smtClean="0"/>
          </a:p>
          <a:p>
            <a:pPr lvl="1"/>
            <a:r>
              <a:rPr lang="en-US" dirty="0" smtClean="0"/>
              <a:t>Marine vessel </a:t>
            </a:r>
          </a:p>
          <a:p>
            <a:r>
              <a:rPr lang="en-US" dirty="0" smtClean="0"/>
              <a:t>Active courses with UAS technology</a:t>
            </a:r>
          </a:p>
          <a:p>
            <a:r>
              <a:rPr lang="en-US" dirty="0" smtClean="0"/>
              <a:t>Small robotics (air, land and sea)</a:t>
            </a:r>
          </a:p>
          <a:p>
            <a:r>
              <a:rPr lang="en-US" dirty="0" smtClean="0"/>
              <a:t>Pre-engineering skills</a:t>
            </a:r>
          </a:p>
          <a:p>
            <a:r>
              <a:rPr lang="en-US" dirty="0" smtClean="0"/>
              <a:t>Spring 2017 Festival</a:t>
            </a:r>
          </a:p>
          <a:p>
            <a:r>
              <a:rPr lang="en-US" dirty="0" smtClean="0"/>
              <a:t>More course content throughout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1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Experience</a:t>
            </a:r>
          </a:p>
          <a:p>
            <a:r>
              <a:rPr lang="en-US" dirty="0" smtClean="0"/>
              <a:t>Skills</a:t>
            </a:r>
          </a:p>
          <a:p>
            <a:r>
              <a:rPr lang="en-US" dirty="0" smtClean="0"/>
              <a:t>Knowledge</a:t>
            </a:r>
          </a:p>
          <a:p>
            <a:r>
              <a:rPr lang="en-US" dirty="0" smtClean="0"/>
              <a:t>Case Study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4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Research and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FAA small UAV rules</a:t>
            </a:r>
          </a:p>
          <a:p>
            <a:r>
              <a:rPr lang="en-US" dirty="0" smtClean="0"/>
              <a:t>Drone technologies as platforms</a:t>
            </a:r>
          </a:p>
          <a:p>
            <a:r>
              <a:rPr lang="en-US" dirty="0" smtClean="0"/>
              <a:t>Drone sensor 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6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034564"/>
              </p:ext>
            </p:extLst>
          </p:nvPr>
        </p:nvGraphicFramePr>
        <p:xfrm>
          <a:off x="1752600" y="326283"/>
          <a:ext cx="4787900" cy="651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5956042" imgH="8108132" progId="Word.Document.12">
                  <p:embed/>
                </p:oleObj>
              </mc:Choice>
              <mc:Fallback>
                <p:oleObj name="Document" r:id="rId3" imgW="5956042" imgH="81081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326283"/>
                        <a:ext cx="4787900" cy="651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26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981656"/>
              </p:ext>
            </p:extLst>
          </p:nvPr>
        </p:nvGraphicFramePr>
        <p:xfrm>
          <a:off x="1551169" y="380999"/>
          <a:ext cx="5078231" cy="6777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3" imgW="5956042" imgH="7949906" progId="Word.Document.12">
                  <p:embed/>
                </p:oleObj>
              </mc:Choice>
              <mc:Fallback>
                <p:oleObj name="Document" r:id="rId3" imgW="5956042" imgH="79499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1169" y="380999"/>
                        <a:ext cx="5078231" cy="6777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94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J. Scott Sires</a:t>
            </a:r>
          </a:p>
          <a:p>
            <a:pPr marL="402336" lvl="1" indent="0">
              <a:buNone/>
            </a:pPr>
            <a:r>
              <a:rPr lang="en-US" dirty="0"/>
              <a:t>Geospatial Technology Program</a:t>
            </a:r>
          </a:p>
          <a:p>
            <a:pPr marL="402336" lvl="1" indent="0">
              <a:buNone/>
            </a:pPr>
            <a:r>
              <a:rPr lang="en-US" dirty="0"/>
              <a:t>Professor &amp; Coordinator</a:t>
            </a:r>
          </a:p>
          <a:p>
            <a:pPr marL="402336" lvl="1" indent="0">
              <a:buNone/>
            </a:pPr>
            <a:r>
              <a:rPr lang="en-US" dirty="0"/>
              <a:t>Brookhaven College</a:t>
            </a:r>
          </a:p>
          <a:p>
            <a:pPr marL="402336" lvl="1" indent="0">
              <a:buNone/>
            </a:pPr>
            <a:r>
              <a:rPr lang="en-US" dirty="0"/>
              <a:t>Mathematics &amp; Sciences Division</a:t>
            </a:r>
          </a:p>
          <a:p>
            <a:pPr marL="402336" lvl="1" indent="0">
              <a:buNone/>
            </a:pPr>
            <a:r>
              <a:rPr lang="en-US" dirty="0"/>
              <a:t>3939 Valley View Lane</a:t>
            </a:r>
          </a:p>
          <a:p>
            <a:pPr marL="402336" lvl="1" indent="0">
              <a:buNone/>
            </a:pPr>
            <a:r>
              <a:rPr lang="en-US" dirty="0"/>
              <a:t>Bldg. H, H-115</a:t>
            </a:r>
          </a:p>
          <a:p>
            <a:pPr marL="402336" lvl="1" indent="0">
              <a:buNone/>
            </a:pPr>
            <a:r>
              <a:rPr lang="en-US" dirty="0"/>
              <a:t>Farmers Branch, Texas, 75244</a:t>
            </a:r>
          </a:p>
          <a:p>
            <a:pPr marL="402336" lvl="1" indent="0">
              <a:buNone/>
            </a:pPr>
            <a:r>
              <a:rPr lang="en-US" dirty="0"/>
              <a:t>972-860-4362</a:t>
            </a:r>
          </a:p>
          <a:p>
            <a:pPr marL="109728" indent="0">
              <a:buNone/>
            </a:pPr>
            <a:r>
              <a:rPr lang="en-US" dirty="0"/>
              <a:t> </a:t>
            </a:r>
          </a:p>
          <a:p>
            <a:pPr marL="109728" indent="0">
              <a:buNone/>
            </a:pPr>
            <a:r>
              <a:rPr lang="en-US" u="sng" dirty="0">
                <a:hlinkClick r:id="rId2"/>
              </a:rPr>
              <a:t>ssires@dcccd.edu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3"/>
              </a:rPr>
              <a:t>www.brookhavencollege.edu/</a:t>
            </a:r>
            <a:endParaRPr lang="en-US" dirty="0"/>
          </a:p>
          <a:p>
            <a:pPr marL="109728" indent="0">
              <a:buNone/>
            </a:pPr>
            <a:r>
              <a:rPr lang="en-US" u="sng" dirty="0">
                <a:hlinkClick r:id="rId4"/>
              </a:rPr>
              <a:t>www.dcccd.edu/gis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4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fly the campus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724400" cy="4325112"/>
          </a:xfrm>
        </p:spPr>
        <p:txBody>
          <a:bodyPr/>
          <a:lstStyle/>
          <a:p>
            <a:r>
              <a:rPr lang="en-US" sz="2400" dirty="0" smtClean="0"/>
              <a:t>July 2016 Used COTS $2000 UAS</a:t>
            </a:r>
          </a:p>
          <a:p>
            <a:pPr lvl="1"/>
            <a:r>
              <a:rPr lang="en-US" sz="2400" dirty="0" smtClean="0"/>
              <a:t>DJI Phantom 3 Pro</a:t>
            </a:r>
          </a:p>
          <a:p>
            <a:pPr lvl="1"/>
            <a:r>
              <a:rPr lang="en-US" sz="2400" dirty="0" smtClean="0"/>
              <a:t>12 </a:t>
            </a:r>
            <a:r>
              <a:rPr lang="en-US" sz="2400" dirty="0" err="1" smtClean="0"/>
              <a:t>mp</a:t>
            </a:r>
            <a:r>
              <a:rPr lang="en-US" sz="2400" dirty="0" smtClean="0"/>
              <a:t> camera</a:t>
            </a:r>
          </a:p>
          <a:p>
            <a:r>
              <a:rPr lang="en-US" sz="2400" dirty="0" smtClean="0"/>
              <a:t>This is turn-key; everything is integrated</a:t>
            </a:r>
          </a:p>
          <a:p>
            <a:pPr lvl="1"/>
            <a:r>
              <a:rPr lang="en-US" sz="2200" dirty="0" smtClean="0"/>
              <a:t>Sensor and lens</a:t>
            </a:r>
          </a:p>
          <a:p>
            <a:pPr lvl="1"/>
            <a:r>
              <a:rPr lang="en-US" sz="2200" dirty="0" smtClean="0"/>
              <a:t>Gimbal and mount</a:t>
            </a:r>
          </a:p>
          <a:p>
            <a:pPr lvl="1"/>
            <a:r>
              <a:rPr lang="en-US" sz="2200" dirty="0" smtClean="0"/>
              <a:t>Flight control and positioning</a:t>
            </a:r>
          </a:p>
          <a:p>
            <a:pPr lvl="1"/>
            <a:r>
              <a:rPr lang="en-US" sz="2200" dirty="0" smtClean="0"/>
              <a:t>Remote Control </a:t>
            </a:r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368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47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9488"/>
            <a:ext cx="3459950" cy="1422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Fly</a:t>
            </a:r>
          </a:p>
          <a:p>
            <a:pPr lvl="1"/>
            <a:r>
              <a:rPr lang="en-US" dirty="0" smtClean="0"/>
              <a:t>Aviation Consultant (licensed pilot, liaison to local controllers/airports)</a:t>
            </a:r>
          </a:p>
          <a:p>
            <a:pPr lvl="1"/>
            <a:r>
              <a:rPr lang="en-US" dirty="0" smtClean="0"/>
              <a:t>UAS</a:t>
            </a:r>
          </a:p>
          <a:p>
            <a:pPr lvl="1"/>
            <a:r>
              <a:rPr lang="en-US" dirty="0" smtClean="0"/>
              <a:t>Mission Planning app</a:t>
            </a:r>
          </a:p>
          <a:p>
            <a:pPr lvl="1"/>
            <a:r>
              <a:rPr lang="en-US" dirty="0" smtClean="0"/>
              <a:t>Viewing device (tablet)</a:t>
            </a:r>
          </a:p>
          <a:p>
            <a:r>
              <a:rPr lang="en-US" dirty="0" smtClean="0"/>
              <a:t>To have accuracy</a:t>
            </a:r>
          </a:p>
          <a:p>
            <a:pPr lvl="1"/>
            <a:r>
              <a:rPr lang="en-US" dirty="0" smtClean="0"/>
              <a:t>AOI with group control points</a:t>
            </a:r>
          </a:p>
          <a:p>
            <a:r>
              <a:rPr lang="en-US" dirty="0" smtClean="0"/>
              <a:t>To result in useful data</a:t>
            </a:r>
          </a:p>
          <a:p>
            <a:pPr lvl="1"/>
            <a:r>
              <a:rPr lang="en-US" dirty="0" smtClean="0"/>
              <a:t>Solid computing capability</a:t>
            </a:r>
          </a:p>
          <a:p>
            <a:pPr lvl="1"/>
            <a:r>
              <a:rPr lang="en-US" dirty="0" smtClean="0"/>
              <a:t>Image Processing capability</a:t>
            </a:r>
            <a:endParaRPr lang="en-US" dirty="0"/>
          </a:p>
        </p:txBody>
      </p:sp>
      <p:sp>
        <p:nvSpPr>
          <p:cNvPr id="4" name="AutoShape 2" descr="http://onpoyntmicrodrones.com/wp-content/uploads/2012/06/OPM-logo-tagline-1024x421.png"/>
          <p:cNvSpPr>
            <a:spLocks noChangeAspect="1" noChangeArrowheads="1"/>
          </p:cNvSpPr>
          <p:nvPr/>
        </p:nvSpPr>
        <p:spPr bwMode="auto">
          <a:xfrm>
            <a:off x="155575" y="-1919288"/>
            <a:ext cx="97536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spent 3 days.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Day 1 – Ground Control Points (GCPs)</a:t>
            </a:r>
          </a:p>
          <a:p>
            <a:pPr lvl="1"/>
            <a:r>
              <a:rPr lang="en-US" dirty="0" smtClean="0"/>
              <a:t>Create the targets</a:t>
            </a:r>
          </a:p>
          <a:p>
            <a:pPr lvl="1"/>
            <a:r>
              <a:rPr lang="en-US" dirty="0" smtClean="0"/>
              <a:t>Place the targets</a:t>
            </a:r>
          </a:p>
          <a:p>
            <a:pPr lvl="1"/>
            <a:r>
              <a:rPr lang="en-US" dirty="0" smtClean="0"/>
              <a:t>Capture location coordinates for targets</a:t>
            </a:r>
          </a:p>
          <a:p>
            <a:r>
              <a:rPr lang="en-US" dirty="0" smtClean="0"/>
              <a:t>Day 2 – Flying and Photography</a:t>
            </a:r>
          </a:p>
          <a:p>
            <a:pPr lvl="1"/>
            <a:r>
              <a:rPr lang="en-US" dirty="0" smtClean="0"/>
              <a:t>Visually plan the missions</a:t>
            </a:r>
          </a:p>
          <a:p>
            <a:pPr lvl="1"/>
            <a:r>
              <a:rPr lang="en-US" dirty="0" smtClean="0"/>
              <a:t>Flight operations and team</a:t>
            </a:r>
          </a:p>
          <a:p>
            <a:r>
              <a:rPr lang="en-US" dirty="0" smtClean="0"/>
              <a:t>Day 3 – Processing imagery</a:t>
            </a:r>
          </a:p>
          <a:p>
            <a:pPr lvl="1"/>
            <a:r>
              <a:rPr lang="en-US" dirty="0" smtClean="0"/>
              <a:t>Create data products</a:t>
            </a:r>
          </a:p>
        </p:txBody>
      </p:sp>
    </p:spTree>
    <p:extLst>
      <p:ext uri="{BB962C8B-B14F-4D97-AF65-F5344CB8AC3E}">
        <p14:creationId xmlns:p14="http://schemas.microsoft.com/office/powerpoint/2010/main" val="299945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are fast, easy and cheap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84" y="2209800"/>
            <a:ext cx="4467426" cy="2514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9" y="3810000"/>
            <a:ext cx="4704714" cy="2648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133600"/>
            <a:ext cx="2427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Sq. Meter</a:t>
            </a:r>
          </a:p>
          <a:p>
            <a:r>
              <a:rPr lang="en-US" dirty="0" smtClean="0"/>
              <a:t>Reinforced Edges</a:t>
            </a:r>
          </a:p>
          <a:p>
            <a:r>
              <a:rPr lang="en-US" dirty="0" smtClean="0"/>
              <a:t>Staked</a:t>
            </a:r>
          </a:p>
          <a:p>
            <a:r>
              <a:rPr lang="en-US" dirty="0" smtClean="0"/>
              <a:t>Flagged</a:t>
            </a:r>
          </a:p>
          <a:p>
            <a:r>
              <a:rPr lang="en-US" dirty="0" smtClean="0"/>
              <a:t>Coordinates Captured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5134081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Plotter</a:t>
            </a:r>
          </a:p>
          <a:p>
            <a:r>
              <a:rPr lang="en-US" dirty="0" smtClean="0"/>
              <a:t>GPS</a:t>
            </a:r>
          </a:p>
        </p:txBody>
      </p:sp>
    </p:spTree>
    <p:extLst>
      <p:ext uri="{BB962C8B-B14F-4D97-AF65-F5344CB8AC3E}">
        <p14:creationId xmlns:p14="http://schemas.microsoft.com/office/powerpoint/2010/main" val="332858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GCPs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24050"/>
            <a:ext cx="6286499" cy="4857750"/>
          </a:xfrm>
        </p:spPr>
      </p:pic>
      <p:sp>
        <p:nvSpPr>
          <p:cNvPr id="5" name="TextBox 4"/>
          <p:cNvSpPr txBox="1"/>
          <p:nvPr/>
        </p:nvSpPr>
        <p:spPr>
          <a:xfrm>
            <a:off x="6400800" y="2362200"/>
            <a:ext cx="259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hours to plot and prep targets</a:t>
            </a:r>
          </a:p>
          <a:p>
            <a:endParaRPr lang="en-US" dirty="0" smtClean="0"/>
          </a:p>
          <a:p>
            <a:r>
              <a:rPr lang="en-US" dirty="0" smtClean="0"/>
              <a:t>8 hours to place and capture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 hour to pick them up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Planning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4953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437" y="2286000"/>
            <a:ext cx="2667000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$10 app on the Apple Store</a:t>
            </a:r>
          </a:p>
          <a:p>
            <a:endParaRPr lang="en-US" sz="2000" dirty="0"/>
          </a:p>
          <a:p>
            <a:r>
              <a:rPr lang="en-US" sz="2000" dirty="0" smtClean="0"/>
              <a:t>Easy to use</a:t>
            </a:r>
          </a:p>
          <a:p>
            <a:endParaRPr lang="en-US" sz="2000" dirty="0"/>
          </a:p>
          <a:p>
            <a:r>
              <a:rPr lang="en-US" sz="2000" dirty="0" smtClean="0"/>
              <a:t>Plan Flight area relative to telemetry </a:t>
            </a:r>
          </a:p>
          <a:p>
            <a:pPr marL="658368" lvl="1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lang="en-US" sz="2000" dirty="0">
                <a:solidFill>
                  <a:schemeClr val="accent2"/>
                </a:solidFill>
              </a:rPr>
              <a:t>Battery life,</a:t>
            </a:r>
          </a:p>
          <a:p>
            <a:pPr marL="658368" lvl="1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lang="en-US" sz="2000" dirty="0">
                <a:solidFill>
                  <a:schemeClr val="accent2"/>
                </a:solidFill>
              </a:rPr>
              <a:t>Elevation,</a:t>
            </a:r>
          </a:p>
          <a:p>
            <a:pPr marL="658368" lvl="1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</a:pPr>
            <a:r>
              <a:rPr lang="en-US" sz="2000" dirty="0">
                <a:solidFill>
                  <a:schemeClr val="accent2"/>
                </a:solidFill>
              </a:rPr>
              <a:t>Wind and weather</a:t>
            </a:r>
          </a:p>
        </p:txBody>
      </p:sp>
    </p:spTree>
    <p:extLst>
      <p:ext uri="{BB962C8B-B14F-4D97-AF65-F5344CB8AC3E}">
        <p14:creationId xmlns:p14="http://schemas.microsoft.com/office/powerpoint/2010/main" val="246072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35" y="2514600"/>
            <a:ext cx="5210366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cover the campus?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missions</a:t>
            </a:r>
          </a:p>
          <a:p>
            <a:r>
              <a:rPr lang="en-US" dirty="0" smtClean="0"/>
              <a:t>400 feet elevation</a:t>
            </a:r>
          </a:p>
          <a:p>
            <a:r>
              <a:rPr lang="en-US" dirty="0" smtClean="0"/>
              <a:t>Yielded 650 photos</a:t>
            </a:r>
          </a:p>
          <a:p>
            <a:r>
              <a:rPr lang="en-US" dirty="0" smtClean="0"/>
              <a:t>5 member team</a:t>
            </a:r>
          </a:p>
          <a:p>
            <a:pPr lvl="1"/>
            <a:r>
              <a:rPr lang="en-US" sz="2000" dirty="0" smtClean="0"/>
              <a:t>PIC – pilot in command</a:t>
            </a:r>
          </a:p>
          <a:p>
            <a:pPr lvl="1"/>
            <a:r>
              <a:rPr lang="en-US" sz="2000" dirty="0" smtClean="0"/>
              <a:t>PAC – pilot at controls</a:t>
            </a:r>
          </a:p>
          <a:p>
            <a:pPr lvl="1"/>
            <a:r>
              <a:rPr lang="en-US" sz="2000" dirty="0" smtClean="0"/>
              <a:t>VO – visual observer (3)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671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10448"/>
            <a:ext cx="3927117" cy="3018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Esri’s Drone2Map</a:t>
            </a:r>
          </a:p>
          <a:p>
            <a:r>
              <a:rPr lang="en-US" dirty="0" smtClean="0"/>
              <a:t>3-hour process to stitch together 650 photos</a:t>
            </a:r>
          </a:p>
          <a:p>
            <a:r>
              <a:rPr lang="en-US" dirty="0" smtClean="0"/>
              <a:t>Result is a 192 acre </a:t>
            </a:r>
            <a:r>
              <a:rPr lang="en-US" dirty="0" smtClean="0"/>
              <a:t>orthomosaic</a:t>
            </a:r>
            <a:endParaRPr lang="en-US" dirty="0" smtClean="0"/>
          </a:p>
          <a:p>
            <a:r>
              <a:rPr lang="en-US" dirty="0" smtClean="0"/>
              <a:t>2.25” pixel resolution</a:t>
            </a:r>
          </a:p>
          <a:p>
            <a:r>
              <a:rPr lang="en-US" dirty="0" smtClean="0"/>
              <a:t>Search ‘BHC UAV’ in ArcGIS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32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664</TotalTime>
  <Words>345</Words>
  <Application>Microsoft Office PowerPoint</Application>
  <PresentationFormat>On-screen Show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Urban</vt:lpstr>
      <vt:lpstr>Document</vt:lpstr>
      <vt:lpstr>UAV/S in GIS</vt:lpstr>
      <vt:lpstr>Can we fly the campus?</vt:lpstr>
      <vt:lpstr>Resources Needed</vt:lpstr>
      <vt:lpstr>How we spent 3 days.</vt:lpstr>
      <vt:lpstr>Targets are fast, easy and cheap</vt:lpstr>
      <vt:lpstr>The GCPs</vt:lpstr>
      <vt:lpstr>Mission Planning</vt:lpstr>
      <vt:lpstr>How did we cover the campus?</vt:lpstr>
      <vt:lpstr>Image processing</vt:lpstr>
      <vt:lpstr>PowerPoint Presentation</vt:lpstr>
      <vt:lpstr>Next Steps RE: UAS and GIS @ BHC</vt:lpstr>
      <vt:lpstr>UAV Workforce</vt:lpstr>
      <vt:lpstr>Evolving Research and Guidelines</vt:lpstr>
      <vt:lpstr> </vt:lpstr>
      <vt:lpstr> 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Sires, Scott</dc:creator>
  <cp:lastModifiedBy>Scott Sires</cp:lastModifiedBy>
  <cp:revision>19</cp:revision>
  <dcterms:created xsi:type="dcterms:W3CDTF">2006-08-16T00:00:00Z</dcterms:created>
  <dcterms:modified xsi:type="dcterms:W3CDTF">2016-10-12T22:48:24Z</dcterms:modified>
</cp:coreProperties>
</file>