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notesMasterIdLst>
    <p:notesMasterId r:id="rId11"/>
  </p:notesMasterIdLst>
  <p:sldIdLst>
    <p:sldId id="256" r:id="rId2"/>
    <p:sldId id="261" r:id="rId3"/>
    <p:sldId id="264" r:id="rId4"/>
    <p:sldId id="263" r:id="rId5"/>
    <p:sldId id="265" r:id="rId6"/>
    <p:sldId id="266" r:id="rId7"/>
    <p:sldId id="269" r:id="rId8"/>
    <p:sldId id="268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5E4BE79-97B0-4420-802D-C283B228C6AB}">
          <p14:sldIdLst>
            <p14:sldId id="256"/>
            <p14:sldId id="261"/>
            <p14:sldId id="264"/>
            <p14:sldId id="263"/>
            <p14:sldId id="265"/>
            <p14:sldId id="266"/>
            <p14:sldId id="269"/>
            <p14:sldId id="268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2" userDrawn="1">
          <p15:clr>
            <a:srgbClr val="A4A3A4"/>
          </p15:clr>
        </p15:guide>
        <p15:guide id="2" pos="3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76628" autoAdjust="0"/>
  </p:normalViewPr>
  <p:slideViewPr>
    <p:cSldViewPr snapToGrid="0">
      <p:cViewPr>
        <p:scale>
          <a:sx n="81" d="100"/>
          <a:sy n="81" d="100"/>
        </p:scale>
        <p:origin x="756" y="-638"/>
      </p:cViewPr>
      <p:guideLst>
        <p:guide orient="horz" pos="432"/>
        <p:guide pos="38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C1D20-A098-43E2-B9CA-6A89D17CAB57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737A5-A4FB-43F6-9C5C-BEF781091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33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a show of hands of how many people use Cityworks or know about Cityworks</a:t>
            </a:r>
          </a:p>
          <a:p>
            <a:r>
              <a:rPr lang="en-US" dirty="0" smtClean="0"/>
              <a:t>Any PLL users?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737A5-A4FB-43F6-9C5C-BEF781091B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63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 year</a:t>
            </a:r>
            <a:r>
              <a:rPr lang="en-US" baseline="0" dirty="0" smtClean="0"/>
              <a:t> old system currently that has to be rewritten any time Apple updates </a:t>
            </a:r>
            <a:r>
              <a:rPr lang="en-US" baseline="0" dirty="0" err="1" smtClean="0"/>
              <a:t>ios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Entries sit on individual tablets and not accessible by other officers or departments</a:t>
            </a:r>
          </a:p>
          <a:p>
            <a:r>
              <a:rPr lang="en-US" baseline="0" dirty="0" smtClean="0"/>
              <a:t>Series of drop down fields with no visualization of where the violation is </a:t>
            </a:r>
            <a:r>
              <a:rPr lang="en-US" baseline="0" dirty="0" err="1" smtClean="0"/>
              <a:t>occuring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6E6AD-FC30-43AA-95CC-9D3C27EE46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3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Cityworks PLL—permits, licensing and land—gives us direct control of our business processes. Designed to streamline workflows for staff, Cityworks PLL helps us deliver better service to Midwest City.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Efficiently manage the code enforcement process from documenting the violation to court appearances by the offenders.</a:t>
            </a:r>
          </a:p>
          <a:p>
            <a:endParaRPr lang="en-US" dirty="0" smtClean="0"/>
          </a:p>
          <a:p>
            <a:r>
              <a:rPr lang="en-US" dirty="0" smtClean="0"/>
              <a:t>Scalable – functional forms are highly adaptable and tailored to organizations unique structure and specific</a:t>
            </a:r>
            <a:r>
              <a:rPr lang="en-US" baseline="0" dirty="0" smtClean="0"/>
              <a:t> needs.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Assign code enforcement data to GIS assets like parcels or address points to keep historical records of code enforcement history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6E6AD-FC30-43AA-95CC-9D3C27EE46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69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30+ violation types that needed to be transferred from paper workflow diagram to PLL</a:t>
            </a:r>
          </a:p>
          <a:p>
            <a:endParaRPr lang="en-US" dirty="0" smtClean="0"/>
          </a:p>
          <a:p>
            <a:r>
              <a:rPr lang="en-US" dirty="0" smtClean="0"/>
              <a:t>Neighborhood Services Director documented these workflows.</a:t>
            </a:r>
          </a:p>
          <a:p>
            <a:r>
              <a:rPr lang="en-US" dirty="0" smtClean="0"/>
              <a:t>Rewrote</a:t>
            </a:r>
            <a:r>
              <a:rPr lang="en-US" baseline="0" dirty="0" smtClean="0"/>
              <a:t> entire violation workflows twice during development in order to capture complete list of steps.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Violations now become managed GIS asset and can be used in various GIS applications like </a:t>
            </a:r>
            <a:r>
              <a:rPr lang="en-US" baseline="0" dirty="0" err="1" smtClean="0"/>
              <a:t>webmaps</a:t>
            </a:r>
            <a:r>
              <a:rPr lang="en-US" baseline="0" dirty="0" smtClean="0"/>
              <a:t> and dashboards.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6E6AD-FC30-43AA-95CC-9D3C27EE46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80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6E6AD-FC30-43AA-95CC-9D3C27EE46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0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Executive dashboards to give that one stop site for information about daily activities, predominant violation</a:t>
            </a:r>
            <a:r>
              <a:rPr lang="en-US" baseline="0" dirty="0" smtClean="0"/>
              <a:t> types being written, number of violations by officer,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6E6AD-FC30-43AA-95CC-9D3C27EE46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4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Workload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supervisors who manage field crews and inspectors, juggling employee schedules can be a daunting task. Workload gives supervisors a simple yet powerful interface for reviewing, assigning, and modifying work activities.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6E6AD-FC30-43AA-95CC-9D3C27EE46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40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6E6AD-FC30-43AA-95CC-9D3C27EE46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86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Limitations – front page of each had limitations on</a:t>
            </a:r>
            <a:r>
              <a:rPr lang="en-US" baseline="0" dirty="0" smtClean="0"/>
              <a:t> content type and quantity.</a:t>
            </a:r>
          </a:p>
          <a:p>
            <a:r>
              <a:rPr lang="en-US" baseline="0" dirty="0" smtClean="0"/>
              <a:t>Map gallery and custom html in page description – only way to show maps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6E6AD-FC30-43AA-95CC-9D3C27EE46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42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4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97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0665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378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7418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587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736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19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45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4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72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986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8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1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97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46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91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cwtest.midwestcityok.org/pllde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1695"/>
            <a:ext cx="3665220" cy="91630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75944" y="2520684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City of Midwest City &amp; Cityworks PLL 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75944" y="4166986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Use of Cityworks PLL for Code Enforcement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72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65220" cy="916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916305"/>
            <a:ext cx="5955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Why Cityworks PLL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8744" y="2524661"/>
            <a:ext cx="79973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Current system developed in-house and lack of support from developer.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Not GIS centric, no use of GIS data or visualization.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Siloed workflow, no collaboration between officers/departments.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Not field use friendly – designed for windows boxes and not mobile.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90% of code enforcement work done in the field!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Not scalable to meet changing needs.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10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65220" cy="916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916305"/>
            <a:ext cx="5955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Why Cityworks PLL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8744" y="2524661"/>
            <a:ext cx="79102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Cityworks PLL is GIS </a:t>
            </a:r>
            <a:r>
              <a:rPr lang="en-US" dirty="0" smtClean="0">
                <a:solidFill>
                  <a:srgbClr val="002060"/>
                </a:solidFill>
              </a:rPr>
              <a:t>centric.</a:t>
            </a:r>
            <a:endParaRPr lang="en-US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Cityworks PLL built on </a:t>
            </a:r>
            <a:r>
              <a:rPr lang="en-US" dirty="0" smtClean="0">
                <a:solidFill>
                  <a:srgbClr val="002060"/>
                </a:solidFill>
              </a:rPr>
              <a:t>workflows.</a:t>
            </a:r>
            <a:endParaRPr lang="en-US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Creates transparency and collaboration between officers/departments.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Intelligent system.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Scalable.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Field work friendly (mobile native app/Respond).</a:t>
            </a:r>
            <a:endParaRPr lang="en-US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65220" cy="916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916305"/>
            <a:ext cx="6531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Cityworks PLL - Development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728" y="2524760"/>
            <a:ext cx="8534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Partnered with Cityworks to develop system.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Code Enforcement documented day to day workflows and tasks.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Cityworks and MWC translated those to PLL workflows.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Very detailed system</a:t>
            </a:r>
            <a:r>
              <a:rPr lang="en-US" dirty="0" smtClean="0">
                <a:solidFill>
                  <a:srgbClr val="002060"/>
                </a:solidFill>
              </a:rPr>
              <a:t>.  I mean REALLY detailed!</a:t>
            </a:r>
            <a:endParaRPr lang="en-US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Time </a:t>
            </a:r>
            <a:r>
              <a:rPr lang="en-US" dirty="0" smtClean="0">
                <a:solidFill>
                  <a:srgbClr val="002060"/>
                </a:solidFill>
              </a:rPr>
              <a:t>intensive development </a:t>
            </a:r>
            <a:r>
              <a:rPr lang="en-US" dirty="0" smtClean="0">
                <a:solidFill>
                  <a:srgbClr val="002060"/>
                </a:solidFill>
              </a:rPr>
              <a:t>– 10 months </a:t>
            </a:r>
            <a:r>
              <a:rPr lang="en-US" dirty="0" smtClean="0">
                <a:solidFill>
                  <a:srgbClr val="002060"/>
                </a:solidFill>
              </a:rPr>
              <a:t>and </a:t>
            </a:r>
            <a:r>
              <a:rPr lang="en-US" dirty="0" smtClean="0">
                <a:solidFill>
                  <a:srgbClr val="002060"/>
                </a:solidFill>
              </a:rPr>
              <a:t>just </a:t>
            </a:r>
            <a:r>
              <a:rPr lang="en-US" dirty="0" smtClean="0">
                <a:solidFill>
                  <a:srgbClr val="002060"/>
                </a:solidFill>
              </a:rPr>
              <a:t>about to go </a:t>
            </a:r>
            <a:r>
              <a:rPr lang="en-US" dirty="0" smtClean="0">
                <a:solidFill>
                  <a:srgbClr val="002060"/>
                </a:solidFill>
              </a:rPr>
              <a:t>live!</a:t>
            </a:r>
          </a:p>
        </p:txBody>
      </p:sp>
    </p:spTree>
    <p:extLst>
      <p:ext uri="{BB962C8B-B14F-4D97-AF65-F5344CB8AC3E}">
        <p14:creationId xmlns:p14="http://schemas.microsoft.com/office/powerpoint/2010/main" val="169016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65220" cy="916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916305"/>
            <a:ext cx="6531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Cityworks PLL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9829" y="2859315"/>
            <a:ext cx="802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hlinkClick r:id="rId4"/>
              </a:rPr>
              <a:t>LIVE DEMO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66993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65220" cy="916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916305"/>
            <a:ext cx="9593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Cityworks PLL – Code Enforcement Next Steps</a:t>
            </a:r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6" y="1562636"/>
            <a:ext cx="8188629" cy="5157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52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65220" cy="916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916305"/>
            <a:ext cx="9593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Cityworks PLL – Code Enforcement Next Steps</a:t>
            </a:r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29" y="1562636"/>
            <a:ext cx="8102483" cy="5033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20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65220" cy="916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916305"/>
            <a:ext cx="6531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Cityworks PLL – Next Steps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8744" y="2520406"/>
            <a:ext cx="82005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Community Development integration for permits &amp; licenses.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Public Access for direct citizen engagement.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Public Works Department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002060"/>
                </a:solidFill>
              </a:rPr>
              <a:t>Stormwater</a:t>
            </a:r>
            <a:endParaRPr lang="en-US" dirty="0" smtClean="0">
              <a:solidFill>
                <a:srgbClr val="00206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Fleet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Utilities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Line Crews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Street Department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35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65220" cy="916305"/>
          </a:xfrm>
          <a:prstGeom prst="rect">
            <a:avLst/>
          </a:prstGeom>
        </p:spPr>
      </p:pic>
      <p:pic>
        <p:nvPicPr>
          <p:cNvPr id="3" name="Picture 2" descr="Question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716" y="1117599"/>
            <a:ext cx="7126742" cy="538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19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3E6C"/>
      </a:accent1>
      <a:accent2>
        <a:srgbClr val="C00000"/>
      </a:accent2>
      <a:accent3>
        <a:srgbClr val="F2F2F2"/>
      </a:accent3>
      <a:accent4>
        <a:srgbClr val="003E6C"/>
      </a:accent4>
      <a:accent5>
        <a:srgbClr val="C00000"/>
      </a:accent5>
      <a:accent6>
        <a:srgbClr val="BFBFBF"/>
      </a:accent6>
      <a:hlink>
        <a:srgbClr val="C00000"/>
      </a:hlink>
      <a:folHlink>
        <a:srgbClr val="0D98F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820</TotalTime>
  <Words>450</Words>
  <Application>Microsoft Office PowerPoint</Application>
  <PresentationFormat>Widescreen</PresentationFormat>
  <Paragraphs>81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Midwest City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R. Hakman</dc:creator>
  <cp:lastModifiedBy>Greg R. Hakman</cp:lastModifiedBy>
  <cp:revision>25</cp:revision>
  <dcterms:created xsi:type="dcterms:W3CDTF">2019-09-04T20:45:09Z</dcterms:created>
  <dcterms:modified xsi:type="dcterms:W3CDTF">2019-09-17T03:26:08Z</dcterms:modified>
</cp:coreProperties>
</file>