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72" r:id="rId9"/>
    <p:sldId id="262" r:id="rId10"/>
    <p:sldId id="263" r:id="rId11"/>
    <p:sldId id="273" r:id="rId12"/>
    <p:sldId id="274" r:id="rId13"/>
    <p:sldId id="275" r:id="rId14"/>
    <p:sldId id="276" r:id="rId15"/>
    <p:sldId id="278" r:id="rId16"/>
    <p:sldId id="277" r:id="rId17"/>
    <p:sldId id="282" r:id="rId18"/>
    <p:sldId id="279" r:id="rId19"/>
    <p:sldId id="280" r:id="rId20"/>
    <p:sldId id="281" r:id="rId21"/>
    <p:sldId id="270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DAC0-5483-4AC7-9645-705B91DD5E5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9132F-2F09-445A-B9B8-F32FF5C977B2}">
      <dgm:prSet phldrT="[Text]"/>
      <dgm:spPr/>
      <dgm:t>
        <a:bodyPr/>
        <a:lstStyle/>
        <a:p>
          <a:r>
            <a:rPr lang="en-US" dirty="0"/>
            <a:t>Feature</a:t>
          </a:r>
        </a:p>
      </dgm:t>
    </dgm:pt>
    <dgm:pt modelId="{8F1DA559-3961-42DC-AF73-781C72768B80}" type="parTrans" cxnId="{F321A921-206D-45FB-BC01-1569347FE8E2}">
      <dgm:prSet/>
      <dgm:spPr/>
      <dgm:t>
        <a:bodyPr/>
        <a:lstStyle/>
        <a:p>
          <a:endParaRPr lang="en-US"/>
        </a:p>
      </dgm:t>
    </dgm:pt>
    <dgm:pt modelId="{F6E3565E-F8BD-4F32-85F8-26067EB6909B}" type="sibTrans" cxnId="{F321A921-206D-45FB-BC01-1569347FE8E2}">
      <dgm:prSet/>
      <dgm:spPr/>
      <dgm:t>
        <a:bodyPr/>
        <a:lstStyle/>
        <a:p>
          <a:endParaRPr lang="en-US"/>
        </a:p>
      </dgm:t>
    </dgm:pt>
    <dgm:pt modelId="{BE5C6BAE-BFE0-4E86-8DD7-5D1130667770}">
      <dgm:prSet phldrT="[Text]"/>
      <dgm:spPr/>
      <dgm:t>
        <a:bodyPr/>
        <a:lstStyle/>
        <a:p>
          <a:r>
            <a:rPr lang="en-US" dirty="0"/>
            <a:t>Inspection</a:t>
          </a:r>
        </a:p>
      </dgm:t>
    </dgm:pt>
    <dgm:pt modelId="{1FFB17CC-36A6-49B0-BA75-4F7B86BCD100}" type="parTrans" cxnId="{A71B2B9A-6BD6-4809-93AE-E6025B444598}">
      <dgm:prSet/>
      <dgm:spPr/>
      <dgm:t>
        <a:bodyPr/>
        <a:lstStyle/>
        <a:p>
          <a:endParaRPr lang="en-US"/>
        </a:p>
      </dgm:t>
    </dgm:pt>
    <dgm:pt modelId="{2619F292-785A-4A7D-A325-CAFA7A3E7684}" type="sibTrans" cxnId="{A71B2B9A-6BD6-4809-93AE-E6025B444598}">
      <dgm:prSet/>
      <dgm:spPr/>
      <dgm:t>
        <a:bodyPr/>
        <a:lstStyle/>
        <a:p>
          <a:endParaRPr lang="en-US"/>
        </a:p>
      </dgm:t>
    </dgm:pt>
    <dgm:pt modelId="{9DFF6B88-333F-4C4D-B796-706E40EA927E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4FC29D54-0DB2-4C5A-A45E-988EE22FDDEF}" type="parTrans" cxnId="{CDED5E37-0D4F-4C22-8634-10A9149A8405}">
      <dgm:prSet/>
      <dgm:spPr/>
      <dgm:t>
        <a:bodyPr/>
        <a:lstStyle/>
        <a:p>
          <a:endParaRPr lang="en-US"/>
        </a:p>
      </dgm:t>
    </dgm:pt>
    <dgm:pt modelId="{529EB559-6F71-4465-A86C-6B70487E0910}" type="sibTrans" cxnId="{CDED5E37-0D4F-4C22-8634-10A9149A8405}">
      <dgm:prSet/>
      <dgm:spPr/>
      <dgm:t>
        <a:bodyPr/>
        <a:lstStyle/>
        <a:p>
          <a:endParaRPr lang="en-US"/>
        </a:p>
      </dgm:t>
    </dgm:pt>
    <dgm:pt modelId="{234062BB-9497-4214-938D-D5000B44C53C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BDD3C803-7A61-45BF-A82B-6E41CF164AFE}" type="parTrans" cxnId="{B7186A29-DC8F-4D56-8813-AD102AD2398A}">
      <dgm:prSet/>
      <dgm:spPr/>
      <dgm:t>
        <a:bodyPr/>
        <a:lstStyle/>
        <a:p>
          <a:endParaRPr lang="en-US"/>
        </a:p>
      </dgm:t>
    </dgm:pt>
    <dgm:pt modelId="{2ECE3D25-E190-490B-9AA8-E22F140C9748}" type="sibTrans" cxnId="{B7186A29-DC8F-4D56-8813-AD102AD2398A}">
      <dgm:prSet/>
      <dgm:spPr/>
      <dgm:t>
        <a:bodyPr/>
        <a:lstStyle/>
        <a:p>
          <a:endParaRPr lang="en-US"/>
        </a:p>
      </dgm:t>
    </dgm:pt>
    <dgm:pt modelId="{23B9DB26-8A72-415A-AED3-FA13C7EE45DE}">
      <dgm:prSet phldrT="[Text]"/>
      <dgm:spPr/>
      <dgm:t>
        <a:bodyPr/>
        <a:lstStyle/>
        <a:p>
          <a:r>
            <a:rPr lang="en-US" dirty="0"/>
            <a:t>Inspection</a:t>
          </a:r>
        </a:p>
      </dgm:t>
    </dgm:pt>
    <dgm:pt modelId="{A75B5C59-247C-4132-96B8-88CEB364F06F}" type="parTrans" cxnId="{1B6AA6F9-67CF-4AFB-8F8C-097A3A610BC9}">
      <dgm:prSet/>
      <dgm:spPr/>
      <dgm:t>
        <a:bodyPr/>
        <a:lstStyle/>
        <a:p>
          <a:endParaRPr lang="en-US"/>
        </a:p>
      </dgm:t>
    </dgm:pt>
    <dgm:pt modelId="{4E1300C3-2516-4512-B786-32CFE1E4E5BB}" type="sibTrans" cxnId="{1B6AA6F9-67CF-4AFB-8F8C-097A3A610BC9}">
      <dgm:prSet/>
      <dgm:spPr/>
      <dgm:t>
        <a:bodyPr/>
        <a:lstStyle/>
        <a:p>
          <a:endParaRPr lang="en-US"/>
        </a:p>
      </dgm:t>
    </dgm:pt>
    <dgm:pt modelId="{8F521167-8538-4FD3-9C5C-EF8E54D916BF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6DC40441-9497-4634-A224-C06D2601D4A6}" type="parTrans" cxnId="{F737651E-4A16-40E7-8752-43DB6A691F6F}">
      <dgm:prSet/>
      <dgm:spPr/>
      <dgm:t>
        <a:bodyPr/>
        <a:lstStyle/>
        <a:p>
          <a:endParaRPr lang="en-US"/>
        </a:p>
      </dgm:t>
    </dgm:pt>
    <dgm:pt modelId="{B82541E1-3649-4F84-8DEB-7EBA16299456}" type="sibTrans" cxnId="{F737651E-4A16-40E7-8752-43DB6A691F6F}">
      <dgm:prSet/>
      <dgm:spPr/>
      <dgm:t>
        <a:bodyPr/>
        <a:lstStyle/>
        <a:p>
          <a:endParaRPr lang="en-US"/>
        </a:p>
      </dgm:t>
    </dgm:pt>
    <dgm:pt modelId="{B031BA61-82DA-4385-BC83-C7D111665087}" type="pres">
      <dgm:prSet presAssocID="{8C98DAC0-5483-4AC7-9645-705B91DD5E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1B63D-27A4-43A6-BFD4-9A15383E1F5B}" type="pres">
      <dgm:prSet presAssocID="{E849132F-2F09-445A-B9B8-F32FF5C977B2}" presName="root1" presStyleCnt="0"/>
      <dgm:spPr/>
    </dgm:pt>
    <dgm:pt modelId="{93DE8DB8-62FD-4644-82A1-14821D59A7E3}" type="pres">
      <dgm:prSet presAssocID="{E849132F-2F09-445A-B9B8-F32FF5C977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D3897-F976-4FBA-A36A-D736AD34111F}" type="pres">
      <dgm:prSet presAssocID="{E849132F-2F09-445A-B9B8-F32FF5C977B2}" presName="level2hierChild" presStyleCnt="0"/>
      <dgm:spPr/>
    </dgm:pt>
    <dgm:pt modelId="{38DF055F-F865-4F03-8DAC-0268CE023DBD}" type="pres">
      <dgm:prSet presAssocID="{1FFB17CC-36A6-49B0-BA75-4F7B86BCD10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C5E186F-FB78-45A1-9668-CA5CCBE48119}" type="pres">
      <dgm:prSet presAssocID="{1FFB17CC-36A6-49B0-BA75-4F7B86BCD10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A0AF69F-E66A-4CCA-81A8-D10898DED44E}" type="pres">
      <dgm:prSet presAssocID="{BE5C6BAE-BFE0-4E86-8DD7-5D1130667770}" presName="root2" presStyleCnt="0"/>
      <dgm:spPr/>
    </dgm:pt>
    <dgm:pt modelId="{1DC0FC53-735F-44A3-AA64-FED713C8A311}" type="pres">
      <dgm:prSet presAssocID="{BE5C6BAE-BFE0-4E86-8DD7-5D113066777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10B75-41EA-4ACD-98EB-64EA68FDD5AE}" type="pres">
      <dgm:prSet presAssocID="{BE5C6BAE-BFE0-4E86-8DD7-5D1130667770}" presName="level3hierChild" presStyleCnt="0"/>
      <dgm:spPr/>
    </dgm:pt>
    <dgm:pt modelId="{876110CD-EBC4-4889-B16E-2E67A1BAE86E}" type="pres">
      <dgm:prSet presAssocID="{4FC29D54-0DB2-4C5A-A45E-988EE22FDDEF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C89A863-4D52-4DF4-85B8-710F8033F5E5}" type="pres">
      <dgm:prSet presAssocID="{4FC29D54-0DB2-4C5A-A45E-988EE22FDDE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DCD74156-8E47-4B47-BD50-41DBF152DA1B}" type="pres">
      <dgm:prSet presAssocID="{9DFF6B88-333F-4C4D-B796-706E40EA927E}" presName="root2" presStyleCnt="0"/>
      <dgm:spPr/>
    </dgm:pt>
    <dgm:pt modelId="{03036232-1F68-47F1-A2D7-9AB9E4BADEF2}" type="pres">
      <dgm:prSet presAssocID="{9DFF6B88-333F-4C4D-B796-706E40EA927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576B4-EF11-4601-842A-454A53D93917}" type="pres">
      <dgm:prSet presAssocID="{9DFF6B88-333F-4C4D-B796-706E40EA927E}" presName="level3hierChild" presStyleCnt="0"/>
      <dgm:spPr/>
    </dgm:pt>
    <dgm:pt modelId="{3CBBF106-3F13-4DE9-BAB9-4FE807560F03}" type="pres">
      <dgm:prSet presAssocID="{BDD3C803-7A61-45BF-A82B-6E41CF164AFE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8773A98-407E-4178-98F9-FC3F790BAECD}" type="pres">
      <dgm:prSet presAssocID="{BDD3C803-7A61-45BF-A82B-6E41CF164AFE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A8A7E71-9A58-4CB6-B686-66F05AC9E157}" type="pres">
      <dgm:prSet presAssocID="{234062BB-9497-4214-938D-D5000B44C53C}" presName="root2" presStyleCnt="0"/>
      <dgm:spPr/>
    </dgm:pt>
    <dgm:pt modelId="{A8D9BA27-A325-4260-B15D-D9F1CCA6C87A}" type="pres">
      <dgm:prSet presAssocID="{234062BB-9497-4214-938D-D5000B44C53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EC3AF2-6A40-47B8-BAFB-B02C9A44DA0E}" type="pres">
      <dgm:prSet presAssocID="{234062BB-9497-4214-938D-D5000B44C53C}" presName="level3hierChild" presStyleCnt="0"/>
      <dgm:spPr/>
    </dgm:pt>
    <dgm:pt modelId="{7D75190E-1D8C-4DBE-B2FA-31D13EE1C03B}" type="pres">
      <dgm:prSet presAssocID="{A75B5C59-247C-4132-96B8-88CEB364F06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81C8C9B-1563-43B7-AF73-4D59FA9D5BD3}" type="pres">
      <dgm:prSet presAssocID="{A75B5C59-247C-4132-96B8-88CEB364F06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A481A1E-19E5-4F57-B584-C8FCB99AB41B}" type="pres">
      <dgm:prSet presAssocID="{23B9DB26-8A72-415A-AED3-FA13C7EE45DE}" presName="root2" presStyleCnt="0"/>
      <dgm:spPr/>
    </dgm:pt>
    <dgm:pt modelId="{F34B2B91-A1BB-410A-9843-CF6F1719E407}" type="pres">
      <dgm:prSet presAssocID="{23B9DB26-8A72-415A-AED3-FA13C7EE45D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ECF21-9FDD-4A43-B348-5C02B6987C98}" type="pres">
      <dgm:prSet presAssocID="{23B9DB26-8A72-415A-AED3-FA13C7EE45DE}" presName="level3hierChild" presStyleCnt="0"/>
      <dgm:spPr/>
    </dgm:pt>
    <dgm:pt modelId="{EEEAB62E-BEA7-4771-9D7E-5F904D56B88E}" type="pres">
      <dgm:prSet presAssocID="{6DC40441-9497-4634-A224-C06D2601D4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BC05287-007D-454A-8566-274D2850F33A}" type="pres">
      <dgm:prSet presAssocID="{6DC40441-9497-4634-A224-C06D2601D4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B547731-5A75-4BE7-9111-63124161615F}" type="pres">
      <dgm:prSet presAssocID="{8F521167-8538-4FD3-9C5C-EF8E54D916BF}" presName="root2" presStyleCnt="0"/>
      <dgm:spPr/>
    </dgm:pt>
    <dgm:pt modelId="{4B2F0591-ED3E-4807-AC49-47C43595340D}" type="pres">
      <dgm:prSet presAssocID="{8F521167-8538-4FD3-9C5C-EF8E54D916B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ADD5EE-023F-401E-934A-9E49FE60F5CF}" type="pres">
      <dgm:prSet presAssocID="{8F521167-8538-4FD3-9C5C-EF8E54D916BF}" presName="level3hierChild" presStyleCnt="0"/>
      <dgm:spPr/>
    </dgm:pt>
  </dgm:ptLst>
  <dgm:cxnLst>
    <dgm:cxn modelId="{8D52BC05-8A40-4435-980D-7E570CDF5FA8}" type="presOf" srcId="{A75B5C59-247C-4132-96B8-88CEB364F06F}" destId="{481C8C9B-1563-43B7-AF73-4D59FA9D5BD3}" srcOrd="1" destOrd="0" presId="urn:microsoft.com/office/officeart/2005/8/layout/hierarchy2"/>
    <dgm:cxn modelId="{6064B7A3-5EED-46EF-89C5-86B080B98C30}" type="presOf" srcId="{4FC29D54-0DB2-4C5A-A45E-988EE22FDDEF}" destId="{3C89A863-4D52-4DF4-85B8-710F8033F5E5}" srcOrd="1" destOrd="0" presId="urn:microsoft.com/office/officeart/2005/8/layout/hierarchy2"/>
    <dgm:cxn modelId="{58338DD2-2123-43D7-9A42-9BDD9BC423F4}" type="presOf" srcId="{BDD3C803-7A61-45BF-A82B-6E41CF164AFE}" destId="{3CBBF106-3F13-4DE9-BAB9-4FE807560F03}" srcOrd="0" destOrd="0" presId="urn:microsoft.com/office/officeart/2005/8/layout/hierarchy2"/>
    <dgm:cxn modelId="{A06A8EE2-9692-4590-9777-D8387A315F5A}" type="presOf" srcId="{8F521167-8538-4FD3-9C5C-EF8E54D916BF}" destId="{4B2F0591-ED3E-4807-AC49-47C43595340D}" srcOrd="0" destOrd="0" presId="urn:microsoft.com/office/officeart/2005/8/layout/hierarchy2"/>
    <dgm:cxn modelId="{A71B2B9A-6BD6-4809-93AE-E6025B444598}" srcId="{E849132F-2F09-445A-B9B8-F32FF5C977B2}" destId="{BE5C6BAE-BFE0-4E86-8DD7-5D1130667770}" srcOrd="0" destOrd="0" parTransId="{1FFB17CC-36A6-49B0-BA75-4F7B86BCD100}" sibTransId="{2619F292-785A-4A7D-A325-CAFA7A3E7684}"/>
    <dgm:cxn modelId="{C1100014-67B8-463B-BCD2-5284F039706D}" type="presOf" srcId="{8C98DAC0-5483-4AC7-9645-705B91DD5E5A}" destId="{B031BA61-82DA-4385-BC83-C7D111665087}" srcOrd="0" destOrd="0" presId="urn:microsoft.com/office/officeart/2005/8/layout/hierarchy2"/>
    <dgm:cxn modelId="{3CDCC644-7F54-483B-B197-A85CD29724D2}" type="presOf" srcId="{6DC40441-9497-4634-A224-C06D2601D4A6}" destId="{EEEAB62E-BEA7-4771-9D7E-5F904D56B88E}" srcOrd="0" destOrd="0" presId="urn:microsoft.com/office/officeart/2005/8/layout/hierarchy2"/>
    <dgm:cxn modelId="{6F301612-1B64-4914-867D-33D75DBD5826}" type="presOf" srcId="{1FFB17CC-36A6-49B0-BA75-4F7B86BCD100}" destId="{8C5E186F-FB78-45A1-9668-CA5CCBE48119}" srcOrd="1" destOrd="0" presId="urn:microsoft.com/office/officeart/2005/8/layout/hierarchy2"/>
    <dgm:cxn modelId="{F737651E-4A16-40E7-8752-43DB6A691F6F}" srcId="{23B9DB26-8A72-415A-AED3-FA13C7EE45DE}" destId="{8F521167-8538-4FD3-9C5C-EF8E54D916BF}" srcOrd="0" destOrd="0" parTransId="{6DC40441-9497-4634-A224-C06D2601D4A6}" sibTransId="{B82541E1-3649-4F84-8DEB-7EBA16299456}"/>
    <dgm:cxn modelId="{B7186A29-DC8F-4D56-8813-AD102AD2398A}" srcId="{BE5C6BAE-BFE0-4E86-8DD7-5D1130667770}" destId="{234062BB-9497-4214-938D-D5000B44C53C}" srcOrd="1" destOrd="0" parTransId="{BDD3C803-7A61-45BF-A82B-6E41CF164AFE}" sibTransId="{2ECE3D25-E190-490B-9AA8-E22F140C9748}"/>
    <dgm:cxn modelId="{3790159C-0FE6-41A1-9EEF-C41E571D41FC}" type="presOf" srcId="{6DC40441-9497-4634-A224-C06D2601D4A6}" destId="{6BC05287-007D-454A-8566-274D2850F33A}" srcOrd="1" destOrd="0" presId="urn:microsoft.com/office/officeart/2005/8/layout/hierarchy2"/>
    <dgm:cxn modelId="{EE74F08F-35DD-486A-A977-8B5737C973AD}" type="presOf" srcId="{1FFB17CC-36A6-49B0-BA75-4F7B86BCD100}" destId="{38DF055F-F865-4F03-8DAC-0268CE023DBD}" srcOrd="0" destOrd="0" presId="urn:microsoft.com/office/officeart/2005/8/layout/hierarchy2"/>
    <dgm:cxn modelId="{6DBFBBED-D392-4FFE-AF7F-8D6C5645392A}" type="presOf" srcId="{A75B5C59-247C-4132-96B8-88CEB364F06F}" destId="{7D75190E-1D8C-4DBE-B2FA-31D13EE1C03B}" srcOrd="0" destOrd="0" presId="urn:microsoft.com/office/officeart/2005/8/layout/hierarchy2"/>
    <dgm:cxn modelId="{208D3B3E-CBD5-4F2B-BE3F-7D1C08714E40}" type="presOf" srcId="{9DFF6B88-333F-4C4D-B796-706E40EA927E}" destId="{03036232-1F68-47F1-A2D7-9AB9E4BADEF2}" srcOrd="0" destOrd="0" presId="urn:microsoft.com/office/officeart/2005/8/layout/hierarchy2"/>
    <dgm:cxn modelId="{65D7CC4E-900B-4875-B344-73747262420D}" type="presOf" srcId="{BE5C6BAE-BFE0-4E86-8DD7-5D1130667770}" destId="{1DC0FC53-735F-44A3-AA64-FED713C8A311}" srcOrd="0" destOrd="0" presId="urn:microsoft.com/office/officeart/2005/8/layout/hierarchy2"/>
    <dgm:cxn modelId="{1B6AA6F9-67CF-4AFB-8F8C-097A3A610BC9}" srcId="{E849132F-2F09-445A-B9B8-F32FF5C977B2}" destId="{23B9DB26-8A72-415A-AED3-FA13C7EE45DE}" srcOrd="1" destOrd="0" parTransId="{A75B5C59-247C-4132-96B8-88CEB364F06F}" sibTransId="{4E1300C3-2516-4512-B786-32CFE1E4E5BB}"/>
    <dgm:cxn modelId="{F321A921-206D-45FB-BC01-1569347FE8E2}" srcId="{8C98DAC0-5483-4AC7-9645-705B91DD5E5A}" destId="{E849132F-2F09-445A-B9B8-F32FF5C977B2}" srcOrd="0" destOrd="0" parTransId="{8F1DA559-3961-42DC-AF73-781C72768B80}" sibTransId="{F6E3565E-F8BD-4F32-85F8-26067EB6909B}"/>
    <dgm:cxn modelId="{FEAD78BF-C5BE-4C7D-B19D-028F730481DE}" type="presOf" srcId="{E849132F-2F09-445A-B9B8-F32FF5C977B2}" destId="{93DE8DB8-62FD-4644-82A1-14821D59A7E3}" srcOrd="0" destOrd="0" presId="urn:microsoft.com/office/officeart/2005/8/layout/hierarchy2"/>
    <dgm:cxn modelId="{D6AADD8B-2CB7-4BBD-8987-46A461B32156}" type="presOf" srcId="{BDD3C803-7A61-45BF-A82B-6E41CF164AFE}" destId="{E8773A98-407E-4178-98F9-FC3F790BAECD}" srcOrd="1" destOrd="0" presId="urn:microsoft.com/office/officeart/2005/8/layout/hierarchy2"/>
    <dgm:cxn modelId="{AE63F2F2-696D-427A-98F0-8EBFE4B5CABC}" type="presOf" srcId="{4FC29D54-0DB2-4C5A-A45E-988EE22FDDEF}" destId="{876110CD-EBC4-4889-B16E-2E67A1BAE86E}" srcOrd="0" destOrd="0" presId="urn:microsoft.com/office/officeart/2005/8/layout/hierarchy2"/>
    <dgm:cxn modelId="{EDAA4B4C-33A0-424A-82DA-608DB2BD73F7}" type="presOf" srcId="{234062BB-9497-4214-938D-D5000B44C53C}" destId="{A8D9BA27-A325-4260-B15D-D9F1CCA6C87A}" srcOrd="0" destOrd="0" presId="urn:microsoft.com/office/officeart/2005/8/layout/hierarchy2"/>
    <dgm:cxn modelId="{A07B47F2-4C94-47CC-9067-2E5DAABF40B5}" type="presOf" srcId="{23B9DB26-8A72-415A-AED3-FA13C7EE45DE}" destId="{F34B2B91-A1BB-410A-9843-CF6F1719E407}" srcOrd="0" destOrd="0" presId="urn:microsoft.com/office/officeart/2005/8/layout/hierarchy2"/>
    <dgm:cxn modelId="{CDED5E37-0D4F-4C22-8634-10A9149A8405}" srcId="{BE5C6BAE-BFE0-4E86-8DD7-5D1130667770}" destId="{9DFF6B88-333F-4C4D-B796-706E40EA927E}" srcOrd="0" destOrd="0" parTransId="{4FC29D54-0DB2-4C5A-A45E-988EE22FDDEF}" sibTransId="{529EB559-6F71-4465-A86C-6B70487E0910}"/>
    <dgm:cxn modelId="{14F45869-77B9-40AF-8345-D12047ACA5B3}" type="presParOf" srcId="{B031BA61-82DA-4385-BC83-C7D111665087}" destId="{C731B63D-27A4-43A6-BFD4-9A15383E1F5B}" srcOrd="0" destOrd="0" presId="urn:microsoft.com/office/officeart/2005/8/layout/hierarchy2"/>
    <dgm:cxn modelId="{789E591F-2CAA-4A39-ABE2-461B035081C8}" type="presParOf" srcId="{C731B63D-27A4-43A6-BFD4-9A15383E1F5B}" destId="{93DE8DB8-62FD-4644-82A1-14821D59A7E3}" srcOrd="0" destOrd="0" presId="urn:microsoft.com/office/officeart/2005/8/layout/hierarchy2"/>
    <dgm:cxn modelId="{4E22AD80-239F-43B5-99EA-C46763836C47}" type="presParOf" srcId="{C731B63D-27A4-43A6-BFD4-9A15383E1F5B}" destId="{29BD3897-F976-4FBA-A36A-D736AD34111F}" srcOrd="1" destOrd="0" presId="urn:microsoft.com/office/officeart/2005/8/layout/hierarchy2"/>
    <dgm:cxn modelId="{73AB0302-6671-4BB4-AC47-180712BDB0F3}" type="presParOf" srcId="{29BD3897-F976-4FBA-A36A-D736AD34111F}" destId="{38DF055F-F865-4F03-8DAC-0268CE023DBD}" srcOrd="0" destOrd="0" presId="urn:microsoft.com/office/officeart/2005/8/layout/hierarchy2"/>
    <dgm:cxn modelId="{4F55C05F-37B7-472F-B3E4-E1C75FDEF34C}" type="presParOf" srcId="{38DF055F-F865-4F03-8DAC-0268CE023DBD}" destId="{8C5E186F-FB78-45A1-9668-CA5CCBE48119}" srcOrd="0" destOrd="0" presId="urn:microsoft.com/office/officeart/2005/8/layout/hierarchy2"/>
    <dgm:cxn modelId="{D00DD290-6181-4076-A865-993352FB7CAB}" type="presParOf" srcId="{29BD3897-F976-4FBA-A36A-D736AD34111F}" destId="{CA0AF69F-E66A-4CCA-81A8-D10898DED44E}" srcOrd="1" destOrd="0" presId="urn:microsoft.com/office/officeart/2005/8/layout/hierarchy2"/>
    <dgm:cxn modelId="{29B64E73-EC56-4174-BD32-137E0C909111}" type="presParOf" srcId="{CA0AF69F-E66A-4CCA-81A8-D10898DED44E}" destId="{1DC0FC53-735F-44A3-AA64-FED713C8A311}" srcOrd="0" destOrd="0" presId="urn:microsoft.com/office/officeart/2005/8/layout/hierarchy2"/>
    <dgm:cxn modelId="{4871FC2A-6471-468F-AF7B-1DD7CCB50B6A}" type="presParOf" srcId="{CA0AF69F-E66A-4CCA-81A8-D10898DED44E}" destId="{A4810B75-41EA-4ACD-98EB-64EA68FDD5AE}" srcOrd="1" destOrd="0" presId="urn:microsoft.com/office/officeart/2005/8/layout/hierarchy2"/>
    <dgm:cxn modelId="{E5682ED9-E477-456A-901B-72501BCCA86B}" type="presParOf" srcId="{A4810B75-41EA-4ACD-98EB-64EA68FDD5AE}" destId="{876110CD-EBC4-4889-B16E-2E67A1BAE86E}" srcOrd="0" destOrd="0" presId="urn:microsoft.com/office/officeart/2005/8/layout/hierarchy2"/>
    <dgm:cxn modelId="{7C085A86-9FC5-4FB4-B505-31824222925F}" type="presParOf" srcId="{876110CD-EBC4-4889-B16E-2E67A1BAE86E}" destId="{3C89A863-4D52-4DF4-85B8-710F8033F5E5}" srcOrd="0" destOrd="0" presId="urn:microsoft.com/office/officeart/2005/8/layout/hierarchy2"/>
    <dgm:cxn modelId="{46D6B0F6-7A0F-4C56-B6EF-A4754086CDB5}" type="presParOf" srcId="{A4810B75-41EA-4ACD-98EB-64EA68FDD5AE}" destId="{DCD74156-8E47-4B47-BD50-41DBF152DA1B}" srcOrd="1" destOrd="0" presId="urn:microsoft.com/office/officeart/2005/8/layout/hierarchy2"/>
    <dgm:cxn modelId="{DFF45E36-A943-474B-815E-EDD0C5055470}" type="presParOf" srcId="{DCD74156-8E47-4B47-BD50-41DBF152DA1B}" destId="{03036232-1F68-47F1-A2D7-9AB9E4BADEF2}" srcOrd="0" destOrd="0" presId="urn:microsoft.com/office/officeart/2005/8/layout/hierarchy2"/>
    <dgm:cxn modelId="{83EC3422-BE3A-410F-8644-D7B3858E1DD8}" type="presParOf" srcId="{DCD74156-8E47-4B47-BD50-41DBF152DA1B}" destId="{2C4576B4-EF11-4601-842A-454A53D93917}" srcOrd="1" destOrd="0" presId="urn:microsoft.com/office/officeart/2005/8/layout/hierarchy2"/>
    <dgm:cxn modelId="{CBAE5831-CD7B-4BDC-B701-D29FF2CC80BC}" type="presParOf" srcId="{A4810B75-41EA-4ACD-98EB-64EA68FDD5AE}" destId="{3CBBF106-3F13-4DE9-BAB9-4FE807560F03}" srcOrd="2" destOrd="0" presId="urn:microsoft.com/office/officeart/2005/8/layout/hierarchy2"/>
    <dgm:cxn modelId="{EF81E895-C7CC-4499-B2E8-6562F9C35C68}" type="presParOf" srcId="{3CBBF106-3F13-4DE9-BAB9-4FE807560F03}" destId="{E8773A98-407E-4178-98F9-FC3F790BAECD}" srcOrd="0" destOrd="0" presId="urn:microsoft.com/office/officeart/2005/8/layout/hierarchy2"/>
    <dgm:cxn modelId="{F04CBF1A-02C6-4E5B-A335-BA1803193357}" type="presParOf" srcId="{A4810B75-41EA-4ACD-98EB-64EA68FDD5AE}" destId="{1A8A7E71-9A58-4CB6-B686-66F05AC9E157}" srcOrd="3" destOrd="0" presId="urn:microsoft.com/office/officeart/2005/8/layout/hierarchy2"/>
    <dgm:cxn modelId="{D4FDD24F-B690-45BF-A7B9-EB7232B6A4E9}" type="presParOf" srcId="{1A8A7E71-9A58-4CB6-B686-66F05AC9E157}" destId="{A8D9BA27-A325-4260-B15D-D9F1CCA6C87A}" srcOrd="0" destOrd="0" presId="urn:microsoft.com/office/officeart/2005/8/layout/hierarchy2"/>
    <dgm:cxn modelId="{FBC488D1-C1DA-4017-B8CA-392F9AA86E07}" type="presParOf" srcId="{1A8A7E71-9A58-4CB6-B686-66F05AC9E157}" destId="{1EEC3AF2-6A40-47B8-BAFB-B02C9A44DA0E}" srcOrd="1" destOrd="0" presId="urn:microsoft.com/office/officeart/2005/8/layout/hierarchy2"/>
    <dgm:cxn modelId="{C0F80B1E-AB02-4683-ABAF-E7CDB53778B6}" type="presParOf" srcId="{29BD3897-F976-4FBA-A36A-D736AD34111F}" destId="{7D75190E-1D8C-4DBE-B2FA-31D13EE1C03B}" srcOrd="2" destOrd="0" presId="urn:microsoft.com/office/officeart/2005/8/layout/hierarchy2"/>
    <dgm:cxn modelId="{F7DDD1E7-097D-498D-8E58-CBC9A09B7A4E}" type="presParOf" srcId="{7D75190E-1D8C-4DBE-B2FA-31D13EE1C03B}" destId="{481C8C9B-1563-43B7-AF73-4D59FA9D5BD3}" srcOrd="0" destOrd="0" presId="urn:microsoft.com/office/officeart/2005/8/layout/hierarchy2"/>
    <dgm:cxn modelId="{C69649DE-3922-4262-A8CF-70948521465F}" type="presParOf" srcId="{29BD3897-F976-4FBA-A36A-D736AD34111F}" destId="{AA481A1E-19E5-4F57-B584-C8FCB99AB41B}" srcOrd="3" destOrd="0" presId="urn:microsoft.com/office/officeart/2005/8/layout/hierarchy2"/>
    <dgm:cxn modelId="{DB677EB2-F521-46BA-90CE-EBF99300A529}" type="presParOf" srcId="{AA481A1E-19E5-4F57-B584-C8FCB99AB41B}" destId="{F34B2B91-A1BB-410A-9843-CF6F1719E407}" srcOrd="0" destOrd="0" presId="urn:microsoft.com/office/officeart/2005/8/layout/hierarchy2"/>
    <dgm:cxn modelId="{8BDB7FEE-97DC-403D-B0B0-44EE0945B47A}" type="presParOf" srcId="{AA481A1E-19E5-4F57-B584-C8FCB99AB41B}" destId="{FE8ECF21-9FDD-4A43-B348-5C02B6987C98}" srcOrd="1" destOrd="0" presId="urn:microsoft.com/office/officeart/2005/8/layout/hierarchy2"/>
    <dgm:cxn modelId="{55F2BC9B-AC2B-4F96-8215-D7A2E340781F}" type="presParOf" srcId="{FE8ECF21-9FDD-4A43-B348-5C02B6987C98}" destId="{EEEAB62E-BEA7-4771-9D7E-5F904D56B88E}" srcOrd="0" destOrd="0" presId="urn:microsoft.com/office/officeart/2005/8/layout/hierarchy2"/>
    <dgm:cxn modelId="{4D9DC5C4-01E5-4D19-A5F1-F65158A04DDB}" type="presParOf" srcId="{EEEAB62E-BEA7-4771-9D7E-5F904D56B88E}" destId="{6BC05287-007D-454A-8566-274D2850F33A}" srcOrd="0" destOrd="0" presId="urn:microsoft.com/office/officeart/2005/8/layout/hierarchy2"/>
    <dgm:cxn modelId="{AD2D3873-7417-450A-B4A6-85E93098AE02}" type="presParOf" srcId="{FE8ECF21-9FDD-4A43-B348-5C02B6987C98}" destId="{4B547731-5A75-4BE7-9111-63124161615F}" srcOrd="1" destOrd="0" presId="urn:microsoft.com/office/officeart/2005/8/layout/hierarchy2"/>
    <dgm:cxn modelId="{A1F4E0F9-1D56-44AE-A8CC-985E9205AE02}" type="presParOf" srcId="{4B547731-5A75-4BE7-9111-63124161615F}" destId="{4B2F0591-ED3E-4807-AC49-47C43595340D}" srcOrd="0" destOrd="0" presId="urn:microsoft.com/office/officeart/2005/8/layout/hierarchy2"/>
    <dgm:cxn modelId="{69C65A8B-C5C3-47C7-AE80-908FD689355A}" type="presParOf" srcId="{4B547731-5A75-4BE7-9111-63124161615F}" destId="{5FADD5EE-023F-401E-934A-9E49FE60F5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FB9AF-A870-46E0-B82F-7344C5B77E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97D8-9300-4FAF-9C97-F412348C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9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2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2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7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1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0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8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1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0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7D8-9300-4FAF-9C97-F412348CCB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EEA7F3-64E0-47B1-9B06-0677EA6FD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0787433-E8FF-45C5-A1C3-70BC1491B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A649E977-62EB-4D2F-9AF9-947B5E73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p14="http://schemas.microsoft.com/office/powerpoint/2010/main" xmlns:a16="http://schemas.microsoft.com/office/drawing/2014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35F16-30AA-4F22-B428-CC416C880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003299"/>
            <a:ext cx="9326461" cy="3862315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Streamlining data collection and mapping with Collector and Triggers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633861-5A6F-4C0D-8289-3F98B734B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99838"/>
            <a:ext cx="8008842" cy="172237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6F4C-270C-4D50-8CE9-F3B66C99AA6D}"/>
              </a:ext>
            </a:extLst>
          </p:cNvPr>
          <p:cNvSpPr txBox="1"/>
          <p:nvPr/>
        </p:nvSpPr>
        <p:spPr>
          <a:xfrm>
            <a:off x="9630562" y="5888503"/>
            <a:ext cx="255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May, CSM, GISP</a:t>
            </a:r>
          </a:p>
          <a:p>
            <a:r>
              <a:rPr lang="en-US" dirty="0"/>
              <a:t>jmay@esciencesinc.com</a:t>
            </a:r>
          </a:p>
        </p:txBody>
      </p:sp>
    </p:spTree>
    <p:extLst>
      <p:ext uri="{BB962C8B-B14F-4D97-AF65-F5344CB8AC3E}">
        <p14:creationId xmlns:p14="http://schemas.microsoft.com/office/powerpoint/2010/main" val="29454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43429-2429-4F4E-8FDE-BB2355BB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5023"/>
            <a:ext cx="4320190" cy="5270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Example 2 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6C67F-896B-45C9-AEC3-DBA71B12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964390"/>
            <a:ext cx="4031265" cy="1364330"/>
          </a:xfrm>
        </p:spPr>
        <p:txBody>
          <a:bodyPr>
            <a:normAutofit/>
          </a:bodyPr>
          <a:lstStyle/>
          <a:p>
            <a:r>
              <a:rPr lang="en-US" sz="2000" dirty="0"/>
              <a:t>Saved data reveals information that was automatically generated by a trigger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0FE658-AF34-424E-A335-DF0ADEEF8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016" y="719932"/>
            <a:ext cx="6535134" cy="60449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xmlns="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xmlns="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xmlns="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xmlns="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1457839B-ED76-4DA7-A7AA-389BDB521ADB}"/>
              </a:ext>
            </a:extLst>
          </p:cNvPr>
          <p:cNvSpPr/>
          <p:nvPr/>
        </p:nvSpPr>
        <p:spPr>
          <a:xfrm>
            <a:off x="3858228" y="2217484"/>
            <a:ext cx="1314450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xmlns="" id="{E65C9C89-8B41-4BF2-BDEF-3AED5033C1AC}"/>
              </a:ext>
            </a:extLst>
          </p:cNvPr>
          <p:cNvSpPr/>
          <p:nvPr/>
        </p:nvSpPr>
        <p:spPr>
          <a:xfrm>
            <a:off x="3613753" y="6243638"/>
            <a:ext cx="1314450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8DA6B-EE8B-453C-B79D-A1CDF7C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3</a:t>
            </a:r>
            <a:r>
              <a:rPr lang="en-US" dirty="0"/>
              <a:t> Auto generate schedules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13E0D-5393-4CFD-9780-DF07284A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Features need to be inspected on a defined cycle</a:t>
            </a:r>
          </a:p>
          <a:p>
            <a:pPr lvl="1"/>
            <a:r>
              <a:rPr lang="en-US" dirty="0"/>
              <a:t>Each feature can have a different inspection cycle</a:t>
            </a:r>
          </a:p>
          <a:p>
            <a:pPr lvl="1"/>
            <a:r>
              <a:rPr lang="en-US" dirty="0"/>
              <a:t>The next inspection due is a function of when the last inspection was performed and the inspection cycle (frequency)</a:t>
            </a:r>
          </a:p>
          <a:p>
            <a:pPr lvl="1"/>
            <a:r>
              <a:rPr lang="en-US" dirty="0"/>
              <a:t>Users cannot easily determine when the next inspection should be performed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2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8588-45AE-4533-B9E1-A2C36E32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3</a:t>
            </a:r>
            <a:r>
              <a:rPr lang="en-US" dirty="0"/>
              <a:t> solution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C2C42-6A52-4410-8774-674C97C8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1093788"/>
            <a:ext cx="6843183" cy="5275263"/>
          </a:xfrm>
        </p:spPr>
        <p:txBody>
          <a:bodyPr>
            <a:normAutofit/>
          </a:bodyPr>
          <a:lstStyle/>
          <a:p>
            <a:r>
              <a:rPr lang="en-US" dirty="0"/>
              <a:t>Simple SQL query implemented as a trigger on the inspection table can automatically calculate when the next inspection should be performed.</a:t>
            </a:r>
          </a:p>
          <a:p>
            <a:pPr marL="457200" lvl="1" indent="0">
              <a:buNone/>
            </a:pPr>
            <a:r>
              <a:rPr lang="en-US" u="sng" dirty="0"/>
              <a:t>SQL Example</a:t>
            </a:r>
          </a:p>
          <a:p>
            <a:pPr marL="457200" lvl="1" indent="0">
              <a:buNone/>
            </a:pPr>
            <a:r>
              <a:rPr lang="en-US" dirty="0"/>
              <a:t>Update </a:t>
            </a:r>
            <a:r>
              <a:rPr lang="en-US" dirty="0" err="1"/>
              <a:t>FeatureClassA</a:t>
            </a:r>
            <a:r>
              <a:rPr lang="en-US" dirty="0"/>
              <a:t> Set </a:t>
            </a:r>
            <a:r>
              <a:rPr lang="en-US" dirty="0" err="1"/>
              <a:t>FeatureClassA.NextInspectionDueDate</a:t>
            </a:r>
            <a:r>
              <a:rPr lang="en-US" dirty="0"/>
              <a:t> = DATEADD(M, </a:t>
            </a:r>
            <a:r>
              <a:rPr lang="en-US" dirty="0" err="1"/>
              <a:t>FeatureClassA.InspectionFrequency</a:t>
            </a:r>
            <a:r>
              <a:rPr lang="en-US" dirty="0"/>
              <a:t>, </a:t>
            </a:r>
            <a:r>
              <a:rPr lang="en-US" dirty="0" err="1"/>
              <a:t>FeatureClassA.LastInspectionDate</a:t>
            </a:r>
            <a:r>
              <a:rPr lang="en-US" dirty="0"/>
              <a:t>) WHERE </a:t>
            </a:r>
            <a:r>
              <a:rPr lang="en-US" dirty="0" err="1"/>
              <a:t>FeatureClassA.InspectionFrequency</a:t>
            </a:r>
            <a:r>
              <a:rPr lang="en-US" dirty="0"/>
              <a:t> is NOT NULL;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8DA6B-EE8B-453C-B79D-A1CDF7C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4</a:t>
            </a:r>
            <a:r>
              <a:rPr lang="en-US" dirty="0"/>
              <a:t> Auto generate Dates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13E0D-5393-4CFD-9780-DF07284A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Data has to be reviewed by a manager before becoming available for use</a:t>
            </a:r>
          </a:p>
          <a:p>
            <a:pPr lvl="1"/>
            <a:r>
              <a:rPr lang="en-US" dirty="0"/>
              <a:t>When a record is reviewed and passed a date needs to be recorded for future use</a:t>
            </a:r>
          </a:p>
          <a:p>
            <a:pPr lvl="1"/>
            <a:r>
              <a:rPr lang="en-US" dirty="0"/>
              <a:t>Need to eliminate the possibility that a person would select the incorrect 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5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8588-45AE-4533-B9E1-A2C36E32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4</a:t>
            </a:r>
            <a:r>
              <a:rPr lang="en-US" dirty="0"/>
              <a:t> solution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C2C42-6A52-4410-8774-674C97C8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1093788"/>
            <a:ext cx="6843183" cy="5275263"/>
          </a:xfrm>
        </p:spPr>
        <p:txBody>
          <a:bodyPr>
            <a:normAutofit/>
          </a:bodyPr>
          <a:lstStyle/>
          <a:p>
            <a:r>
              <a:rPr lang="en-US" dirty="0"/>
              <a:t>Simple SQL query implemented as a trigger can automatically get the current date when a record condition is changed.</a:t>
            </a:r>
          </a:p>
          <a:p>
            <a:pPr marL="457200" lvl="1" indent="0">
              <a:buNone/>
            </a:pPr>
            <a:r>
              <a:rPr lang="en-US" u="sng" dirty="0"/>
              <a:t>SQL Example</a:t>
            </a:r>
          </a:p>
          <a:p>
            <a:pPr marL="457200" lvl="1" indent="0">
              <a:buNone/>
            </a:pPr>
            <a:r>
              <a:rPr lang="en-US" dirty="0"/>
              <a:t>UPDATE </a:t>
            </a:r>
            <a:r>
              <a:rPr lang="en-US" dirty="0" err="1"/>
              <a:t>FeatureClassAMaintenanceNeeds</a:t>
            </a:r>
            <a:r>
              <a:rPr lang="en-US" dirty="0"/>
              <a:t> set </a:t>
            </a:r>
            <a:r>
              <a:rPr lang="en-US" dirty="0" err="1"/>
              <a:t>ReviewDate</a:t>
            </a:r>
            <a:r>
              <a:rPr lang="en-US" dirty="0"/>
              <a:t> = </a:t>
            </a:r>
            <a:r>
              <a:rPr lang="en-US" dirty="0" err="1"/>
              <a:t>GetDate</a:t>
            </a:r>
            <a:r>
              <a:rPr lang="en-US" dirty="0"/>
              <a:t>() where </a:t>
            </a:r>
            <a:r>
              <a:rPr lang="en-US" dirty="0" err="1"/>
              <a:t>QAStatus</a:t>
            </a:r>
            <a:r>
              <a:rPr lang="en-US" dirty="0"/>
              <a:t> = 'Passed' AND </a:t>
            </a:r>
            <a:r>
              <a:rPr lang="en-US" dirty="0" err="1"/>
              <a:t>ReviewDate</a:t>
            </a:r>
            <a:r>
              <a:rPr lang="en-US" dirty="0"/>
              <a:t> is NULL;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8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8DA6B-EE8B-453C-B79D-A1CDF7C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5</a:t>
            </a:r>
            <a:r>
              <a:rPr lang="en-US" dirty="0"/>
              <a:t> Auto update attributes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13E0D-5393-4CFD-9780-DF07284A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Map data needs to be symbolized based on information contained in related tables</a:t>
            </a:r>
          </a:p>
          <a:p>
            <a:pPr lvl="2"/>
            <a:r>
              <a:rPr lang="en-US" dirty="0"/>
              <a:t>Last Inspection Date</a:t>
            </a:r>
          </a:p>
          <a:p>
            <a:pPr lvl="2"/>
            <a:r>
              <a:rPr lang="en-US" dirty="0"/>
              <a:t>Last Inspection Result</a:t>
            </a:r>
          </a:p>
          <a:p>
            <a:pPr lvl="2"/>
            <a:r>
              <a:rPr lang="en-US" dirty="0"/>
              <a:t>Last Maintenance Activity</a:t>
            </a:r>
          </a:p>
          <a:p>
            <a:pPr lvl="2"/>
            <a:r>
              <a:rPr lang="en-US" dirty="0"/>
              <a:t>Open Maintenance Activities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159E857-9A38-45B6-91E1-B33A54466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554270"/>
              </p:ext>
            </p:extLst>
          </p:nvPr>
        </p:nvGraphicFramePr>
        <p:xfrm>
          <a:off x="5133925" y="3376612"/>
          <a:ext cx="6853382" cy="363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45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8588-45AE-4533-B9E1-A2C36E32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5</a:t>
            </a:r>
            <a:r>
              <a:rPr lang="en-US" dirty="0"/>
              <a:t> solution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C2C42-6A52-4410-8774-674C97C8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1093788"/>
            <a:ext cx="6843183" cy="52752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Simple SQL query implemented as a trigger can retrieve the desired information and store it as a feature class attribute.</a:t>
            </a:r>
          </a:p>
          <a:p>
            <a:pPr marL="457200" lvl="1" indent="0">
              <a:buNone/>
            </a:pPr>
            <a:r>
              <a:rPr lang="en-US" u="sng" dirty="0"/>
              <a:t>SQL Example</a:t>
            </a:r>
          </a:p>
          <a:p>
            <a:pPr marL="457200" lvl="1" indent="0">
              <a:buNone/>
            </a:pPr>
            <a:r>
              <a:rPr lang="en-US" dirty="0"/>
              <a:t>UPDATE </a:t>
            </a:r>
            <a:r>
              <a:rPr lang="en-US" dirty="0" err="1"/>
              <a:t>FeatureClassA</a:t>
            </a:r>
            <a:r>
              <a:rPr lang="en-US" dirty="0"/>
              <a:t> set </a:t>
            </a:r>
            <a:r>
              <a:rPr lang="en-US" dirty="0" err="1"/>
              <a:t>LastInspectionDate</a:t>
            </a:r>
            <a:r>
              <a:rPr lang="en-US" dirty="0"/>
              <a:t> = </a:t>
            </a:r>
            <a:r>
              <a:rPr lang="en-US" dirty="0" err="1"/>
              <a:t>C.InspectionDate</a:t>
            </a:r>
            <a:r>
              <a:rPr lang="en-US" dirty="0"/>
              <a:t>, </a:t>
            </a:r>
            <a:r>
              <a:rPr lang="en-US" dirty="0" err="1"/>
              <a:t>LastInspectionResult</a:t>
            </a:r>
            <a:r>
              <a:rPr lang="en-US" dirty="0"/>
              <a:t> = </a:t>
            </a:r>
            <a:r>
              <a:rPr lang="en-US" dirty="0" err="1"/>
              <a:t>C.InspectionResult</a:t>
            </a:r>
            <a:r>
              <a:rPr lang="en-US" dirty="0"/>
              <a:t>, </a:t>
            </a:r>
            <a:r>
              <a:rPr lang="en-US" dirty="0" err="1"/>
              <a:t>LastMaintenanceRequestResult</a:t>
            </a:r>
            <a:r>
              <a:rPr lang="en-US" dirty="0"/>
              <a:t> = </a:t>
            </a:r>
            <a:r>
              <a:rPr lang="en-US" dirty="0" err="1"/>
              <a:t>C.MaintenanceRequired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FROM </a:t>
            </a:r>
            <a:r>
              <a:rPr lang="en-US" dirty="0" err="1"/>
              <a:t>FeatureClassA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INNER JOIN</a:t>
            </a:r>
          </a:p>
          <a:p>
            <a:pPr marL="457200" lvl="1" indent="0">
              <a:buNone/>
            </a:pPr>
            <a:r>
              <a:rPr lang="en-US" dirty="0"/>
              <a:t>(SELECT </a:t>
            </a:r>
            <a:r>
              <a:rPr lang="en-US" dirty="0" err="1"/>
              <a:t>ParentGUID</a:t>
            </a:r>
            <a:r>
              <a:rPr lang="en-US" dirty="0"/>
              <a:t>, FORMAT(</a:t>
            </a:r>
            <a:r>
              <a:rPr lang="en-US" dirty="0" err="1"/>
              <a:t>InspectionDate</a:t>
            </a:r>
            <a:r>
              <a:rPr lang="en-US" dirty="0"/>
              <a:t>,'d') AS </a:t>
            </a:r>
            <a:r>
              <a:rPr lang="en-US" dirty="0" err="1"/>
              <a:t>InspectionDate</a:t>
            </a:r>
            <a:r>
              <a:rPr lang="en-US" dirty="0"/>
              <a:t>, </a:t>
            </a:r>
            <a:r>
              <a:rPr lang="en-US" dirty="0" err="1"/>
              <a:t>InspectionResult</a:t>
            </a:r>
            <a:r>
              <a:rPr lang="en-US" dirty="0"/>
              <a:t>, </a:t>
            </a:r>
            <a:r>
              <a:rPr lang="en-US" dirty="0" err="1"/>
              <a:t>MaintenanceRequired</a:t>
            </a:r>
            <a:r>
              <a:rPr lang="en-US" dirty="0"/>
              <a:t> from </a:t>
            </a:r>
            <a:r>
              <a:rPr lang="en-US" dirty="0" err="1"/>
              <a:t>FeatureClassInspections</a:t>
            </a:r>
            <a:r>
              <a:rPr lang="en-US" dirty="0"/>
              <a:t> A</a:t>
            </a:r>
          </a:p>
          <a:p>
            <a:pPr marL="457200" lvl="1" indent="0">
              <a:buNone/>
            </a:pPr>
            <a:r>
              <a:rPr lang="en-US" dirty="0"/>
              <a:t>INNER JOIN</a:t>
            </a:r>
          </a:p>
          <a:p>
            <a:pPr marL="457200" lvl="1" indent="0">
              <a:buNone/>
            </a:pPr>
            <a:r>
              <a:rPr lang="en-US" dirty="0"/>
              <a:t>(select distinct </a:t>
            </a:r>
            <a:r>
              <a:rPr lang="en-US" dirty="0" err="1"/>
              <a:t>ParentGUID</a:t>
            </a:r>
            <a:r>
              <a:rPr lang="en-US" dirty="0"/>
              <a:t> as GUID, max(</a:t>
            </a:r>
            <a:r>
              <a:rPr lang="en-US" dirty="0" err="1"/>
              <a:t>InspectionDate</a:t>
            </a:r>
            <a:r>
              <a:rPr lang="en-US" dirty="0"/>
              <a:t>) as </a:t>
            </a:r>
            <a:r>
              <a:rPr lang="en-US" dirty="0" err="1"/>
              <a:t>InspDate</a:t>
            </a:r>
            <a:r>
              <a:rPr lang="en-US" dirty="0"/>
              <a:t> from </a:t>
            </a:r>
            <a:r>
              <a:rPr lang="en-US" dirty="0" err="1"/>
              <a:t>FeatureClassInspections</a:t>
            </a:r>
            <a:r>
              <a:rPr lang="en-US" dirty="0"/>
              <a:t> group by </a:t>
            </a:r>
            <a:r>
              <a:rPr lang="en-US" dirty="0" err="1"/>
              <a:t>ParentGUID</a:t>
            </a:r>
            <a:r>
              <a:rPr lang="en-US" dirty="0"/>
              <a:t>) B</a:t>
            </a:r>
          </a:p>
          <a:p>
            <a:pPr marL="457200" lvl="1" indent="0">
              <a:buNone/>
            </a:pPr>
            <a:r>
              <a:rPr lang="en-US" dirty="0"/>
              <a:t>on </a:t>
            </a:r>
            <a:r>
              <a:rPr lang="en-US" dirty="0" err="1"/>
              <a:t>A.parentguid</a:t>
            </a:r>
            <a:r>
              <a:rPr lang="en-US" dirty="0"/>
              <a:t> = </a:t>
            </a:r>
            <a:r>
              <a:rPr lang="en-US" dirty="0" err="1"/>
              <a:t>B.guid</a:t>
            </a:r>
            <a:r>
              <a:rPr lang="en-US" dirty="0"/>
              <a:t> and </a:t>
            </a:r>
            <a:r>
              <a:rPr lang="en-US" dirty="0" err="1"/>
              <a:t>A.InspectionDate</a:t>
            </a:r>
            <a:r>
              <a:rPr lang="en-US" dirty="0"/>
              <a:t> = </a:t>
            </a:r>
            <a:r>
              <a:rPr lang="en-US" dirty="0" err="1"/>
              <a:t>B.Inspdate</a:t>
            </a:r>
            <a:r>
              <a:rPr lang="en-US" dirty="0"/>
              <a:t>) C</a:t>
            </a:r>
          </a:p>
          <a:p>
            <a:pPr marL="457200" lvl="1" indent="0">
              <a:buNone/>
            </a:pPr>
            <a:r>
              <a:rPr lang="en-US" dirty="0"/>
              <a:t>ON </a:t>
            </a:r>
            <a:r>
              <a:rPr lang="en-US" dirty="0" err="1"/>
              <a:t>FeatureClassA.GLOBALID</a:t>
            </a:r>
            <a:r>
              <a:rPr lang="en-US" dirty="0"/>
              <a:t> = C.PARENTGUID;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0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45">
            <a:extLst>
              <a:ext uri="{FF2B5EF4-FFF2-40B4-BE49-F238E27FC236}">
                <a16:creationId xmlns:a16="http://schemas.microsoft.com/office/drawing/2014/main" xmlns="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43429-2429-4F4E-8FDE-BB2355BB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5411"/>
            <a:ext cx="5267776" cy="623836"/>
          </a:xfrm>
        </p:spPr>
        <p:txBody>
          <a:bodyPr>
            <a:normAutofit/>
          </a:bodyPr>
          <a:lstStyle/>
          <a:p>
            <a:r>
              <a:rPr lang="en-US" sz="3200" dirty="0"/>
              <a:t>Example 5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0FE658-AF34-424E-A335-DF0ADEEF8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721" y="966868"/>
            <a:ext cx="9034115" cy="546100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9" name="Group 49">
            <a:extLst>
              <a:ext uri="{FF2B5EF4-FFF2-40B4-BE49-F238E27FC236}">
                <a16:creationId xmlns:a16="http://schemas.microsoft.com/office/drawing/2014/main" xmlns="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xmlns="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xmlns="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xmlns="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xmlns="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xmlns="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xmlns="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xmlns="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xmlns="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xmlns="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xmlns="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xmlns="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xmlns="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xmlns="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xmlns="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xmlns="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xmlns="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xmlns="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xmlns="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xmlns="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xmlns="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xmlns="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xmlns="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xmlns="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xmlns="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xmlns="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38807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8DA6B-EE8B-453C-B79D-A1CDF7C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6</a:t>
            </a:r>
            <a:r>
              <a:rPr lang="en-US" dirty="0"/>
              <a:t> Automate links to external reports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13E0D-5393-4CFD-9780-DF07284A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SSRS deployed to support all reporting operations</a:t>
            </a:r>
          </a:p>
          <a:p>
            <a:pPr lvl="1"/>
            <a:r>
              <a:rPr lang="en-US" dirty="0"/>
              <a:t>Need a user friendly way to link reports to records</a:t>
            </a:r>
          </a:p>
        </p:txBody>
      </p:sp>
    </p:spTree>
    <p:extLst>
      <p:ext uri="{BB962C8B-B14F-4D97-AF65-F5344CB8AC3E}">
        <p14:creationId xmlns:p14="http://schemas.microsoft.com/office/powerpoint/2010/main" val="246165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8588-45AE-4533-B9E1-A2C36E32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6</a:t>
            </a:r>
            <a:r>
              <a:rPr lang="en-US" dirty="0"/>
              <a:t> solution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C2C42-6A52-4410-8774-674C97C8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1093788"/>
            <a:ext cx="6843183" cy="5275263"/>
          </a:xfrm>
        </p:spPr>
        <p:txBody>
          <a:bodyPr>
            <a:normAutofit/>
          </a:bodyPr>
          <a:lstStyle/>
          <a:p>
            <a:r>
              <a:rPr lang="en-US" dirty="0"/>
              <a:t>Simple SQL query implemented as a trigger can retrieve the desired information and store it as a feature class attribute.</a:t>
            </a:r>
          </a:p>
          <a:p>
            <a:pPr marL="457200" lvl="1" indent="0">
              <a:buNone/>
            </a:pPr>
            <a:r>
              <a:rPr lang="en-US" u="sng" dirty="0"/>
              <a:t>SQL Example</a:t>
            </a:r>
          </a:p>
          <a:p>
            <a:pPr marL="457200" lvl="1" indent="0">
              <a:buNone/>
            </a:pPr>
            <a:r>
              <a:rPr lang="en-US" dirty="0"/>
              <a:t>UPDATE </a:t>
            </a:r>
            <a:r>
              <a:rPr lang="en-US" dirty="0" err="1"/>
              <a:t>FeatureClass</a:t>
            </a:r>
            <a:r>
              <a:rPr lang="en-US" dirty="0"/>
              <a:t> set </a:t>
            </a:r>
            <a:r>
              <a:rPr lang="en-US" dirty="0" err="1"/>
              <a:t>rptFacility</a:t>
            </a:r>
            <a:r>
              <a:rPr lang="en-US" dirty="0"/>
              <a:t> = 'http://dcs-abc-dec11/</a:t>
            </a:r>
            <a:r>
              <a:rPr lang="en-US" dirty="0" err="1"/>
              <a:t>RptSrvr_SSRSPROD</a:t>
            </a:r>
            <a:r>
              <a:rPr lang="en-US" dirty="0"/>
              <a:t>?/FOLDER/</a:t>
            </a:r>
            <a:r>
              <a:rPr lang="en-US" dirty="0" err="1"/>
              <a:t>FacRpt&amp;rs:Command</a:t>
            </a:r>
            <a:r>
              <a:rPr lang="en-US" dirty="0"/>
              <a:t>=</a:t>
            </a:r>
            <a:r>
              <a:rPr lang="en-US" dirty="0" err="1"/>
              <a:t>Render&amp;GUID</a:t>
            </a:r>
            <a:r>
              <a:rPr lang="en-US" dirty="0"/>
              <a:t>=' + cast(</a:t>
            </a:r>
            <a:r>
              <a:rPr lang="en-US" dirty="0" err="1"/>
              <a:t>globalid</a:t>
            </a:r>
            <a:r>
              <a:rPr lang="en-US" dirty="0"/>
              <a:t> as varchar(36))</a:t>
            </a:r>
          </a:p>
          <a:p>
            <a:pPr marL="457200" lvl="1" indent="0">
              <a:buNone/>
            </a:pPr>
            <a:r>
              <a:rPr lang="en-US" dirty="0"/>
              <a:t>WHERE </a:t>
            </a:r>
            <a:r>
              <a:rPr lang="en-US" dirty="0" err="1"/>
              <a:t>rptFacility</a:t>
            </a:r>
            <a:r>
              <a:rPr lang="en-US" dirty="0"/>
              <a:t> is NULL;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52F5F-1FFE-4617-8F59-7DF70FAD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ArcGIS collector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3AC1A-FDC3-445C-9F34-B0DD0678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Collector is a game changer</a:t>
            </a:r>
          </a:p>
          <a:p>
            <a:pPr lvl="1"/>
            <a:r>
              <a:rPr lang="en-US" dirty="0"/>
              <a:t>Enables users to interact with complex data</a:t>
            </a:r>
          </a:p>
          <a:p>
            <a:pPr lvl="1"/>
            <a:r>
              <a:rPr lang="en-US" dirty="0"/>
              <a:t>Eliminates the learning curve</a:t>
            </a:r>
          </a:p>
          <a:p>
            <a:pPr lvl="1"/>
            <a:r>
              <a:rPr lang="en-US" dirty="0"/>
              <a:t>Delivers great UI</a:t>
            </a:r>
          </a:p>
          <a:p>
            <a:pPr lvl="1"/>
            <a:r>
              <a:rPr lang="en-US" dirty="0"/>
              <a:t>Supported on many different platforms</a:t>
            </a:r>
          </a:p>
          <a:p>
            <a:pPr lvl="1"/>
            <a:r>
              <a:rPr lang="en-US" dirty="0"/>
              <a:t>Extremely low cost</a:t>
            </a:r>
          </a:p>
          <a:p>
            <a:pPr lvl="1"/>
            <a:r>
              <a:rPr lang="en-US" dirty="0"/>
              <a:t>Massively flexible –supports drastically different work flows for the same data</a:t>
            </a:r>
          </a:p>
          <a:p>
            <a:pPr lvl="1"/>
            <a:r>
              <a:rPr lang="en-US" dirty="0"/>
              <a:t>Puts the data manager in control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1062DE5-81C5-4965-9323-02538ADF7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38" y="57308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45">
            <a:extLst>
              <a:ext uri="{FF2B5EF4-FFF2-40B4-BE49-F238E27FC236}">
                <a16:creationId xmlns:a16="http://schemas.microsoft.com/office/drawing/2014/main" xmlns="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43429-2429-4F4E-8FDE-BB2355BB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15410"/>
            <a:ext cx="4613435" cy="638123"/>
          </a:xfrm>
        </p:spPr>
        <p:txBody>
          <a:bodyPr>
            <a:normAutofit/>
          </a:bodyPr>
          <a:lstStyle/>
          <a:p>
            <a:r>
              <a:rPr lang="en-US" sz="3200" dirty="0"/>
              <a:t>Example 6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0FE658-AF34-424E-A335-DF0ADEEF8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403" y="263525"/>
            <a:ext cx="4133559" cy="644864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9" name="Group 49">
            <a:extLst>
              <a:ext uri="{FF2B5EF4-FFF2-40B4-BE49-F238E27FC236}">
                <a16:creationId xmlns:a16="http://schemas.microsoft.com/office/drawing/2014/main" xmlns="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xmlns="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xmlns="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xmlns="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xmlns="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xmlns="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xmlns="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xmlns="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xmlns="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xmlns="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xmlns="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xmlns="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xmlns="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xmlns="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xmlns="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xmlns="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xmlns="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xmlns="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xmlns="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xmlns="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xmlns="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xmlns="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xmlns="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xmlns="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xmlns="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xmlns="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DEEA9E-2238-40CD-9D99-9B77DE130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012" y="1567360"/>
            <a:ext cx="6488372" cy="394811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33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E4F51-2CE3-483C-9E35-C80B12CF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err="1"/>
              <a:t>StGeometry</a:t>
            </a:r>
            <a:r>
              <a:rPr lang="en-US" dirty="0"/>
              <a:t> Functions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58832E-9BB9-4B0B-8FAE-BEAAA594C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112" y="1093788"/>
            <a:ext cx="7336887" cy="5749925"/>
          </a:xfrm>
        </p:spPr>
        <p:txBody>
          <a:bodyPr>
            <a:normAutofit/>
          </a:bodyPr>
          <a:lstStyle/>
          <a:p>
            <a:pPr lvl="1"/>
            <a:r>
              <a:rPr lang="en-US" u="sng" dirty="0"/>
              <a:t>Additional Scenarios</a:t>
            </a:r>
          </a:p>
          <a:p>
            <a:pPr lvl="2"/>
            <a:r>
              <a:rPr lang="en-US" dirty="0"/>
              <a:t>Is a point is within a buffered area</a:t>
            </a:r>
          </a:p>
          <a:p>
            <a:pPr lvl="2"/>
            <a:r>
              <a:rPr lang="en-US" dirty="0"/>
              <a:t>Is a point is within a distance of a feature</a:t>
            </a:r>
          </a:p>
          <a:p>
            <a:pPr lvl="2"/>
            <a:r>
              <a:rPr lang="en-US" dirty="0"/>
              <a:t>Does a line intersect another line or polygon</a:t>
            </a:r>
          </a:p>
          <a:p>
            <a:pPr lvl="2"/>
            <a:r>
              <a:rPr lang="en-US" dirty="0"/>
              <a:t>Does a feature fall completely within a polygon</a:t>
            </a:r>
          </a:p>
          <a:p>
            <a:pPr lvl="2"/>
            <a:r>
              <a:rPr lang="en-US" dirty="0"/>
              <a:t>Generate centroid values</a:t>
            </a:r>
          </a:p>
          <a:p>
            <a:pPr lvl="2"/>
            <a:r>
              <a:rPr lang="en-US" dirty="0"/>
              <a:t>Generate XY coordinates</a:t>
            </a:r>
          </a:p>
          <a:p>
            <a:pPr lvl="2"/>
            <a:r>
              <a:rPr lang="en-US" dirty="0"/>
              <a:t>Does a geometry touch another geometry</a:t>
            </a:r>
          </a:p>
          <a:p>
            <a:pPr lvl="2"/>
            <a:r>
              <a:rPr lang="en-US" dirty="0"/>
              <a:t>Union objects into a single result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0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C9375-4816-4408-B8BA-17D3DFC1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D189D-58B2-46C9-97F5-3548D9E0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234" y="1093788"/>
            <a:ext cx="7395465" cy="5373687"/>
          </a:xfrm>
        </p:spPr>
        <p:txBody>
          <a:bodyPr>
            <a:normAutofit/>
          </a:bodyPr>
          <a:lstStyle/>
          <a:p>
            <a:r>
              <a:rPr lang="en-US" u="sng" dirty="0"/>
              <a:t>ESRI Resource URL for STGeometry Functions</a:t>
            </a:r>
          </a:p>
          <a:p>
            <a:pPr marL="0" indent="0">
              <a:buNone/>
            </a:pPr>
            <a:r>
              <a:rPr lang="en-US" dirty="0"/>
              <a:t>http://desktop.arcgis.com/en/arcmap/latest/manage-data/using-sql-with-gdbs/a-quick-tour-of-sql-functions-used-with-st-geometry.htm</a:t>
            </a:r>
          </a:p>
          <a:p>
            <a:endParaRPr lang="en-US" dirty="0"/>
          </a:p>
          <a:p>
            <a:r>
              <a:rPr lang="en-US" u="sng" dirty="0"/>
              <a:t>Microsoft Resource URL</a:t>
            </a:r>
          </a:p>
          <a:p>
            <a:pPr marL="0" indent="0">
              <a:buNone/>
            </a:pPr>
            <a:r>
              <a:rPr lang="en-US" dirty="0"/>
              <a:t>https://docs.microsoft.com/en-us/sql/t-sql/spatial-geometry/ogc-methods-on-geometry-instances?view=sql-server-2017</a:t>
            </a:r>
          </a:p>
        </p:txBody>
      </p:sp>
    </p:spTree>
    <p:extLst>
      <p:ext uri="{BB962C8B-B14F-4D97-AF65-F5344CB8AC3E}">
        <p14:creationId xmlns:p14="http://schemas.microsoft.com/office/powerpoint/2010/main" val="353825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075E6-FF44-4850-9488-9BD3BF9C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/>
              <a:t>ArcGIS collector</a:t>
            </a:r>
            <a:endParaRPr lang="en-US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7D45BE-DC20-4D0C-A875-5EECCE49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/>
              <a:t>Using Collector in the field can present a few challenges</a:t>
            </a:r>
          </a:p>
          <a:p>
            <a:pPr lvl="1"/>
            <a:r>
              <a:rPr lang="en-US"/>
              <a:t>Form factor can be challenging when many fields are present.</a:t>
            </a:r>
          </a:p>
          <a:p>
            <a:pPr lvl="2"/>
            <a:r>
              <a:rPr lang="en-US"/>
              <a:t>Generally only 6 or 7 fields are viewable at a time on mobile devices. </a:t>
            </a:r>
          </a:p>
          <a:p>
            <a:pPr lvl="1"/>
            <a:r>
              <a:rPr lang="en-US"/>
              <a:t>Information to be collected may not be readily discernible.</a:t>
            </a:r>
          </a:p>
          <a:p>
            <a:pPr lvl="2"/>
            <a:r>
              <a:rPr lang="en-US"/>
              <a:t>For instance a user may not know what drainage basin they are standing in when they log a new point in a feature class.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A011F-E18E-4F56-AD6E-0931DE58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38" y="57308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AEF11-9A47-49A3-B595-BCDFD81B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Database</a:t>
            </a:r>
            <a:br>
              <a:rPr lang="en-US" dirty="0"/>
            </a:br>
            <a:r>
              <a:rPr lang="en-US" dirty="0"/>
              <a:t>triggers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69642-F100-47C7-A028-64BA80D1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What is a trigger?</a:t>
            </a:r>
          </a:p>
          <a:p>
            <a:pPr lvl="1"/>
            <a:r>
              <a:rPr lang="en-US" dirty="0"/>
              <a:t>A database trigger is procedural code that is automatically executed in response to certain events on a particular table or view in a database. </a:t>
            </a:r>
          </a:p>
          <a:p>
            <a:r>
              <a:rPr lang="en-US" dirty="0"/>
              <a:t>A trigger can also leverage database geometry functions.</a:t>
            </a:r>
          </a:p>
          <a:p>
            <a:pPr lvl="1"/>
            <a:r>
              <a:rPr lang="en-US" dirty="0"/>
              <a:t>This means you can perform geoprocessing tasks as part of a SQL statement.</a:t>
            </a:r>
          </a:p>
        </p:txBody>
      </p:sp>
    </p:spTree>
    <p:extLst>
      <p:ext uri="{BB962C8B-B14F-4D97-AF65-F5344CB8AC3E}">
        <p14:creationId xmlns:p14="http://schemas.microsoft.com/office/powerpoint/2010/main" val="164881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8DA6B-EE8B-453C-B79D-A1CDF7C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1</a:t>
            </a:r>
            <a:r>
              <a:rPr lang="en-US" dirty="0"/>
              <a:t> Auto populate data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13E0D-5393-4CFD-9780-DF07284A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User is collecting information for a feature in the field</a:t>
            </a:r>
          </a:p>
          <a:p>
            <a:pPr lvl="1"/>
            <a:r>
              <a:rPr lang="en-US" dirty="0"/>
              <a:t>Some of the feature attributes are present in other feature classes and you don’t want to require them to examine each one for data</a:t>
            </a:r>
          </a:p>
          <a:p>
            <a:pPr lvl="2"/>
            <a:r>
              <a:rPr lang="en-US" dirty="0"/>
              <a:t>(example: Drainage Basins, County Boundaries)</a:t>
            </a:r>
          </a:p>
          <a:p>
            <a:pPr lvl="1"/>
            <a:r>
              <a:rPr lang="en-US" dirty="0"/>
              <a:t>The person in the field may not know the correct information off the top of their head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8588-45AE-4533-B9E1-A2C36E32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1</a:t>
            </a:r>
            <a:r>
              <a:rPr lang="en-US" dirty="0"/>
              <a:t> solution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C2C42-6A52-4410-8774-674C97C8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1093788"/>
            <a:ext cx="6843183" cy="52752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Simple SQL query implemented as a trigger can automatically update feature class attribute table.</a:t>
            </a:r>
          </a:p>
          <a:p>
            <a:pPr marL="457200" lvl="1" indent="0">
              <a:buNone/>
            </a:pPr>
            <a:r>
              <a:rPr lang="en-US" u="sng" dirty="0"/>
              <a:t>SQL Example</a:t>
            </a:r>
          </a:p>
          <a:p>
            <a:pPr marL="457200" lvl="1" indent="0">
              <a:buNone/>
            </a:pPr>
            <a:r>
              <a:rPr lang="en-US" dirty="0"/>
              <a:t>UPDATE </a:t>
            </a:r>
            <a:r>
              <a:rPr lang="en-US" dirty="0" err="1"/>
              <a:t>FeatureClassA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SET </a:t>
            </a:r>
            <a:r>
              <a:rPr lang="en-US" dirty="0" err="1"/>
              <a:t>FeatureClassA.DrainageBasin</a:t>
            </a:r>
            <a:r>
              <a:rPr lang="en-US" dirty="0"/>
              <a:t> = </a:t>
            </a:r>
            <a:r>
              <a:rPr lang="en-US" dirty="0" err="1"/>
              <a:t>TargetFeatureClass.DrainageBasin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 err="1"/>
              <a:t>FeatureClassA.County</a:t>
            </a:r>
            <a:r>
              <a:rPr lang="en-US" dirty="0"/>
              <a:t> = </a:t>
            </a:r>
            <a:r>
              <a:rPr lang="en-US" dirty="0" err="1"/>
              <a:t>TargetFeatureClass.County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 err="1"/>
              <a:t>FeatureClassA.CountyCode</a:t>
            </a:r>
            <a:r>
              <a:rPr lang="en-US" dirty="0"/>
              <a:t> = </a:t>
            </a:r>
            <a:r>
              <a:rPr lang="en-US" dirty="0" err="1"/>
              <a:t>TargetFeatureClass.CountyCode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 err="1"/>
              <a:t>FeatureClassA.PermitAgency</a:t>
            </a:r>
            <a:r>
              <a:rPr lang="en-US" dirty="0"/>
              <a:t> = </a:t>
            </a:r>
            <a:r>
              <a:rPr lang="en-US" dirty="0" err="1"/>
              <a:t>TargetFeatureClass.WMDName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 err="1"/>
              <a:t>FeatureClassA.MaintenanceYard</a:t>
            </a:r>
            <a:r>
              <a:rPr lang="en-US" dirty="0"/>
              <a:t> = </a:t>
            </a:r>
            <a:r>
              <a:rPr lang="en-US" dirty="0" err="1"/>
              <a:t>TargetFeatureClass.MaintYard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FROM </a:t>
            </a:r>
            <a:r>
              <a:rPr lang="en-US" dirty="0" err="1"/>
              <a:t>FeatureClassA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INNER JOIN </a:t>
            </a:r>
            <a:r>
              <a:rPr lang="en-US" dirty="0" err="1"/>
              <a:t>TargetFeatureClass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ON </a:t>
            </a:r>
            <a:r>
              <a:rPr lang="en-US" dirty="0" err="1"/>
              <a:t>FeatureClassA.shape.STWithin</a:t>
            </a:r>
            <a:r>
              <a:rPr lang="en-US" dirty="0"/>
              <a:t>(</a:t>
            </a:r>
            <a:r>
              <a:rPr lang="en-US" dirty="0" err="1"/>
              <a:t>TargetFeatureClass.shape</a:t>
            </a:r>
            <a:r>
              <a:rPr lang="en-US" dirty="0"/>
              <a:t>) = 1</a:t>
            </a:r>
          </a:p>
          <a:p>
            <a:pPr marL="457200" lvl="1" indent="0">
              <a:buNone/>
            </a:pPr>
            <a:r>
              <a:rPr lang="en-US" dirty="0"/>
              <a:t>WHERE </a:t>
            </a:r>
            <a:r>
              <a:rPr lang="en-US" dirty="0" err="1"/>
              <a:t>FacilityID</a:t>
            </a:r>
            <a:r>
              <a:rPr lang="en-US" dirty="0"/>
              <a:t> is NULL;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8DA6B-EE8B-453C-B79D-A1CDF7C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2</a:t>
            </a:r>
            <a:r>
              <a:rPr lang="en-US" dirty="0"/>
              <a:t> Auto generate names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13E0D-5393-4CFD-9780-DF07284A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Feature names need to be unique and conform to a planned structure having the form of:</a:t>
            </a:r>
          </a:p>
          <a:p>
            <a:pPr lvl="2"/>
            <a:r>
              <a:rPr lang="en-US" dirty="0"/>
              <a:t>Base name + County Code + Numerical Sequence</a:t>
            </a:r>
          </a:p>
          <a:p>
            <a:pPr lvl="1"/>
            <a:r>
              <a:rPr lang="en-US" dirty="0"/>
              <a:t>Users cannot easily determine what the next available name should be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2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8588-45AE-4533-B9E1-A2C36E32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u="sng" dirty="0"/>
              <a:t>Example 2</a:t>
            </a:r>
            <a:r>
              <a:rPr lang="en-US" dirty="0"/>
              <a:t> solution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xmlns="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C2C42-6A52-4410-8774-674C97C8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1093788"/>
            <a:ext cx="6843183" cy="5275263"/>
          </a:xfrm>
        </p:spPr>
        <p:txBody>
          <a:bodyPr>
            <a:normAutofit/>
          </a:bodyPr>
          <a:lstStyle/>
          <a:p>
            <a:r>
              <a:rPr lang="en-US" dirty="0"/>
              <a:t>Simple SQL query implemented as a trigger can automatically create a feature name that conforms to a set of naming rules.</a:t>
            </a:r>
          </a:p>
          <a:p>
            <a:pPr marL="457200" lvl="1" indent="0">
              <a:buNone/>
            </a:pPr>
            <a:r>
              <a:rPr lang="en-US" u="sng" dirty="0"/>
              <a:t>SQL Example</a:t>
            </a:r>
          </a:p>
          <a:p>
            <a:pPr marL="457200" lvl="1" indent="0">
              <a:buNone/>
            </a:pPr>
            <a:r>
              <a:rPr lang="en-US" dirty="0"/>
              <a:t>Update </a:t>
            </a:r>
            <a:r>
              <a:rPr lang="en-US" dirty="0" err="1"/>
              <a:t>FeatureClassA</a:t>
            </a:r>
            <a:r>
              <a:rPr lang="en-US" dirty="0"/>
              <a:t> set </a:t>
            </a:r>
            <a:r>
              <a:rPr lang="en-US" dirty="0" err="1"/>
              <a:t>FacilityId</a:t>
            </a:r>
            <a:r>
              <a:rPr lang="en-US" dirty="0"/>
              <a:t> = 'D5SWF'+ </a:t>
            </a:r>
            <a:r>
              <a:rPr lang="en-US" dirty="0" err="1"/>
              <a:t>FeatureClassA.countycode</a:t>
            </a:r>
            <a:r>
              <a:rPr lang="en-US" dirty="0"/>
              <a:t> + '-' + Format((NEXT Value for D5SWFSequence), '00000') where </a:t>
            </a:r>
            <a:r>
              <a:rPr lang="en-US" dirty="0" err="1"/>
              <a:t>FacilityID</a:t>
            </a:r>
            <a:r>
              <a:rPr lang="en-US" dirty="0"/>
              <a:t> is NULL;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45">
            <a:extLst>
              <a:ext uri="{FF2B5EF4-FFF2-40B4-BE49-F238E27FC236}">
                <a16:creationId xmlns:a16="http://schemas.microsoft.com/office/drawing/2014/main" xmlns="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43429-2429-4F4E-8FDE-BB2355BB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5411"/>
            <a:ext cx="5267776" cy="623836"/>
          </a:xfrm>
        </p:spPr>
        <p:txBody>
          <a:bodyPr>
            <a:normAutofit/>
          </a:bodyPr>
          <a:lstStyle/>
          <a:p>
            <a:r>
              <a:rPr lang="en-US" sz="3200"/>
              <a:t>Example 2 solution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6C67F-896B-45C9-AEC3-DBA71B12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/>
              <a:t>New feature</a:t>
            </a:r>
          </a:p>
          <a:p>
            <a:endParaRPr lang="en-US" sz="20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980FE658-AF34-424E-A335-DF0ADEEF8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15" y="999165"/>
            <a:ext cx="9216879" cy="546100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9" name="Group 49">
            <a:extLst>
              <a:ext uri="{FF2B5EF4-FFF2-40B4-BE49-F238E27FC236}">
                <a16:creationId xmlns:a16="http://schemas.microsoft.com/office/drawing/2014/main" xmlns="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xmlns="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xmlns="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xmlns="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xmlns="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xmlns="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xmlns="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xmlns="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xmlns="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xmlns="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xmlns="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xmlns="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xmlns="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xmlns="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xmlns="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xmlns="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xmlns="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xmlns="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xmlns="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xmlns="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xmlns="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xmlns="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xmlns="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xmlns="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xmlns="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xmlns="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62784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921</Words>
  <Application>Microsoft Office PowerPoint</Application>
  <PresentationFormat>Widescreen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Tw Cen MT</vt:lpstr>
      <vt:lpstr>Circuit</vt:lpstr>
      <vt:lpstr>Streamlining data collection and mapping with Collector and Triggers</vt:lpstr>
      <vt:lpstr>ArcGIS collector</vt:lpstr>
      <vt:lpstr>ArcGIS collector</vt:lpstr>
      <vt:lpstr>Database triggers</vt:lpstr>
      <vt:lpstr>Example 1 Auto populate data</vt:lpstr>
      <vt:lpstr>Example 1 solution</vt:lpstr>
      <vt:lpstr>Example 2 Auto generate names</vt:lpstr>
      <vt:lpstr>Example 2 solution</vt:lpstr>
      <vt:lpstr>Example 2 solution</vt:lpstr>
      <vt:lpstr>Example 2  solution</vt:lpstr>
      <vt:lpstr>Example 3 Auto generate schedules</vt:lpstr>
      <vt:lpstr>Example 3 solution</vt:lpstr>
      <vt:lpstr>Example 4 Auto generate Dates</vt:lpstr>
      <vt:lpstr>Example 4 solution</vt:lpstr>
      <vt:lpstr>Example 5 Auto update attributes</vt:lpstr>
      <vt:lpstr>Example 5 solution</vt:lpstr>
      <vt:lpstr>Example 5 solution</vt:lpstr>
      <vt:lpstr>Example 6 Automate links to external reports</vt:lpstr>
      <vt:lpstr>Example 6 solution</vt:lpstr>
      <vt:lpstr>Example 6 solution</vt:lpstr>
      <vt:lpstr>other StGeometry Functions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Streamline Data Collection</dc:title>
  <dc:creator>John May</dc:creator>
  <cp:lastModifiedBy>CONF1</cp:lastModifiedBy>
  <cp:revision>36</cp:revision>
  <dcterms:created xsi:type="dcterms:W3CDTF">2019-04-23T16:11:09Z</dcterms:created>
  <dcterms:modified xsi:type="dcterms:W3CDTF">2019-09-17T19:09:45Z</dcterms:modified>
</cp:coreProperties>
</file>