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1" r:id="rId3"/>
    <p:sldId id="313" r:id="rId4"/>
    <p:sldId id="371" r:id="rId5"/>
    <p:sldId id="369" r:id="rId6"/>
    <p:sldId id="370" r:id="rId7"/>
    <p:sldId id="372" r:id="rId8"/>
    <p:sldId id="373" r:id="rId9"/>
    <p:sldId id="374" r:id="rId10"/>
    <p:sldId id="375" r:id="rId11"/>
    <p:sldId id="377" r:id="rId12"/>
    <p:sldId id="379" r:id="rId13"/>
    <p:sldId id="378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91" r:id="rId24"/>
    <p:sldId id="395" r:id="rId25"/>
    <p:sldId id="394" r:id="rId26"/>
    <p:sldId id="390" r:id="rId27"/>
    <p:sldId id="389" r:id="rId28"/>
    <p:sldId id="392" r:id="rId29"/>
    <p:sldId id="393" r:id="rId30"/>
    <p:sldId id="396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son, Kevin" initials="GK" lastIdx="1" clrIdx="0">
    <p:extLst>
      <p:ext uri="{19B8F6BF-5375-455C-9EA6-DF929625EA0E}">
        <p15:presenceInfo xmlns:p15="http://schemas.microsoft.com/office/powerpoint/2012/main" userId="S::KGustavson@cityoftulsa.org::097270e0-ede3-4107-8f97-82aa5a54d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008A3E"/>
    <a:srgbClr val="FFC425"/>
    <a:srgbClr val="004990"/>
    <a:srgbClr val="FF6600"/>
    <a:srgbClr val="102858"/>
    <a:srgbClr val="959595"/>
    <a:srgbClr val="4F6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9121" autoAdjust="0"/>
  </p:normalViewPr>
  <p:slideViewPr>
    <p:cSldViewPr>
      <p:cViewPr varScale="1">
        <p:scale>
          <a:sx n="102" d="100"/>
          <a:sy n="102" d="100"/>
        </p:scale>
        <p:origin x="33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0ABA0C-A4A8-41A0-BF83-988A375E17A3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91FB4B-8995-439E-9888-5471A62B4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6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7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1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2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3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09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8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82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7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9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5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6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88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6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5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6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0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1FB4B-8995-439E-9888-5471A62B49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5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80499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706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06194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13648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8665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1858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8" y="5513389"/>
            <a:ext cx="322156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929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160000" cy="533400"/>
          </a:xfrm>
          <a:prstGeom prst="rect">
            <a:avLst/>
          </a:prstGeom>
        </p:spPr>
        <p:txBody>
          <a:bodyPr anchor="t" anchorCtr="0"/>
          <a:lstStyle>
            <a:lvl1pPr>
              <a:defRPr sz="3200" spc="-50" baseline="0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166018"/>
            <a:ext cx="10160000" cy="47775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245225"/>
            <a:ext cx="203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4775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245225"/>
            <a:ext cx="1930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375E-8CCF-4E06-A777-D1B548C5F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7699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2400" y="304800"/>
            <a:ext cx="10160000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spc="-50" baseline="0">
                <a:solidFill>
                  <a:srgbClr val="00499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29001"/>
            <a:ext cx="101600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28814"/>
            <a:ext cx="101600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1524001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5225"/>
            <a:ext cx="3784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92118" y="6245225"/>
            <a:ext cx="278764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26FD-988C-4F86-89BB-0E8FA99FD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4900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261600" cy="1143000"/>
          </a:xfrm>
          <a:prstGeom prst="rect">
            <a:avLst/>
          </a:prstGeom>
        </p:spPr>
        <p:txBody>
          <a:bodyPr/>
          <a:lstStyle>
            <a:lvl1pPr>
              <a:defRPr sz="3200" spc="-50" baseline="0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50800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1600201"/>
            <a:ext cx="49784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629151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392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49420-F3DB-41DD-8CA2-89A3C83A2B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5446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200" spc="-50" baseline="0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733550"/>
            <a:ext cx="5080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2400" y="2373312"/>
            <a:ext cx="5080000" cy="357028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7201" y="1733550"/>
            <a:ext cx="49784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7201" y="2373312"/>
            <a:ext cx="4978400" cy="357028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245225"/>
            <a:ext cx="25230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978401" y="6245225"/>
            <a:ext cx="3424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245225"/>
            <a:ext cx="25230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7F9F3-4D2B-4F42-81AF-16E41A803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616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200" spc="-50" baseline="0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422401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03234" y="6245225"/>
            <a:ext cx="37867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95834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7F0CE-A70F-48DC-978A-6BD3B70BC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8609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1422401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703234" y="6245225"/>
            <a:ext cx="37867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95834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23806-12A0-42FC-A0B6-09BF3D7F5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6300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0" y="1295400"/>
            <a:ext cx="6096000" cy="4038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1" y="1295400"/>
            <a:ext cx="4011084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533400"/>
          </a:xfrm>
          <a:prstGeom prst="rect">
            <a:avLst/>
          </a:prstGeom>
        </p:spPr>
        <p:txBody>
          <a:bodyPr anchor="t" anchorCtr="0"/>
          <a:lstStyle>
            <a:lvl1pPr>
              <a:defRPr sz="3200" spc="-50" baseline="0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22401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03234" y="6245225"/>
            <a:ext cx="37867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95834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1FF40-8E90-4023-974A-8FFF2D16C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653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016000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72201"/>
            <a:ext cx="533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2400" y="304801"/>
            <a:ext cx="10363200" cy="442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4800600"/>
            <a:ext cx="10363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5410200"/>
            <a:ext cx="103632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22401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703234" y="6245225"/>
            <a:ext cx="37867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95834" y="6245225"/>
            <a:ext cx="278976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F8461-F9F5-4CD4-91BF-E750F3431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3211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://www.photos-public-domain.com/2011/11/19/cracked-asphalt-pavement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51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27"/>
                    </a14:imgEffect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4990"/>
        </a:buClr>
        <a:buChar char="•"/>
        <a:defRPr sz="2800">
          <a:solidFill>
            <a:srgbClr val="4A4A4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4990"/>
        </a:buClr>
        <a:buChar char="–"/>
        <a:defRPr sz="2600">
          <a:solidFill>
            <a:srgbClr val="4A4A4A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4990"/>
        </a:buClr>
        <a:buChar char="•"/>
        <a:defRPr sz="2200">
          <a:solidFill>
            <a:srgbClr val="4A4A4A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4990"/>
        </a:buClr>
        <a:buChar char="–"/>
        <a:defRPr>
          <a:solidFill>
            <a:srgbClr val="4A4A4A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4990"/>
        </a:buClr>
        <a:buChar char="»"/>
        <a:defRPr sz="1600">
          <a:solidFill>
            <a:srgbClr val="4A4A4A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4990"/>
        </a:buClr>
        <a:buChar char="»"/>
        <a:defRPr sz="1600">
          <a:solidFill>
            <a:srgbClr val="95959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4990"/>
        </a:buClr>
        <a:buChar char="»"/>
        <a:defRPr sz="1600">
          <a:solidFill>
            <a:srgbClr val="95959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4990"/>
        </a:buClr>
        <a:buChar char="»"/>
        <a:defRPr sz="1600">
          <a:solidFill>
            <a:srgbClr val="95959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4990"/>
        </a:buClr>
        <a:buChar char="»"/>
        <a:defRPr sz="1600">
          <a:solidFill>
            <a:srgbClr val="95959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400865"/>
            <a:ext cx="10744200" cy="28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4800" dirty="0">
                <a:solidFill>
                  <a:schemeClr val="accent1"/>
                </a:solidFill>
              </a:rPr>
              <a:t>Aiding Natural Disaster Response:</a:t>
            </a:r>
          </a:p>
          <a:p>
            <a:pPr algn="ctr"/>
            <a:r>
              <a:rPr lang="en-US" sz="4800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Regularly Updating Storm Shelter Registrations through Automation</a:t>
            </a: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5981700" y="3432928"/>
            <a:ext cx="228600" cy="0"/>
          </a:xfrm>
          <a:prstGeom prst="line">
            <a:avLst/>
          </a:prstGeom>
          <a:noFill/>
          <a:ln w="28575">
            <a:solidFill>
              <a:srgbClr val="FFC4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E69D04-146B-4C29-A93D-E63248A0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962400"/>
            <a:ext cx="11049000" cy="10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2"/>
                </a:solidFill>
              </a:rPr>
              <a:t>Kevin Gustavson, Ph.D., Information Technology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bg2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2"/>
                </a:solidFill>
              </a:rPr>
              <a:t>OKSCAUG Conference – September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8E201-2782-411D-A31F-B6E19825F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71" y="5791200"/>
            <a:ext cx="23192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Cover Page Layout in another </a:t>
            </a:r>
            <a:r>
              <a:rPr lang="en-US" dirty="0" err="1"/>
              <a:t>mxd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2997200" cy="4777582"/>
          </a:xfrm>
        </p:spPr>
        <p:txBody>
          <a:bodyPr/>
          <a:lstStyle/>
          <a:p>
            <a:r>
              <a:rPr lang="en-US" dirty="0"/>
              <a:t>Fire map pages (w/ shelters)</a:t>
            </a:r>
          </a:p>
          <a:p>
            <a:r>
              <a:rPr lang="en-US" dirty="0"/>
              <a:t>Tulsa County Parcels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DB35A-B994-42A0-B63A-4E9080B81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88379"/>
            <a:ext cx="7172325" cy="559117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75422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Work Flow (Update Storm Shelters)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95FC93-B4B0-492B-9E57-59133529B83E}"/>
              </a:ext>
            </a:extLst>
          </p:cNvPr>
          <p:cNvCxnSpPr>
            <a:cxnSpLocks/>
          </p:cNvCxnSpPr>
          <p:nvPr/>
        </p:nvCxnSpPr>
        <p:spPr>
          <a:xfrm>
            <a:off x="3340231" y="2652230"/>
            <a:ext cx="0" cy="894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293B6F-60BC-46F5-BE51-7C147287DE11}"/>
              </a:ext>
            </a:extLst>
          </p:cNvPr>
          <p:cNvSpPr txBox="1">
            <a:spLocks/>
          </p:cNvSpPr>
          <p:nvPr/>
        </p:nvSpPr>
        <p:spPr>
          <a:xfrm>
            <a:off x="1580435" y="3547150"/>
            <a:ext cx="3809991" cy="97583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Table in Geodatabase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GeoTable</a:t>
            </a:r>
            <a:r>
              <a:rPr lang="en-US" sz="2000" kern="0" dirty="0">
                <a:solidFill>
                  <a:schemeClr val="accent1"/>
                </a:solidFill>
              </a:rPr>
              <a:t>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826687-D8AD-4CE9-8279-88DCF0A34A42}"/>
              </a:ext>
            </a:extLst>
          </p:cNvPr>
          <p:cNvCxnSpPr>
            <a:cxnSpLocks/>
          </p:cNvCxnSpPr>
          <p:nvPr/>
        </p:nvCxnSpPr>
        <p:spPr>
          <a:xfrm>
            <a:off x="3340231" y="4522980"/>
            <a:ext cx="0" cy="894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DB0951-C8D9-40E9-92C8-C893EBDF3F9A}"/>
              </a:ext>
            </a:extLst>
          </p:cNvPr>
          <p:cNvSpPr txBox="1">
            <a:spLocks/>
          </p:cNvSpPr>
          <p:nvPr/>
        </p:nvSpPr>
        <p:spPr>
          <a:xfrm>
            <a:off x="1447803" y="5417900"/>
            <a:ext cx="3893005" cy="11353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Geocode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Geofc</a:t>
            </a:r>
            <a:r>
              <a:rPr lang="en-US" sz="2000" kern="0" dirty="0">
                <a:solidFill>
                  <a:schemeClr val="accent1"/>
                </a:solidFill>
              </a:rPr>
              <a:t>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B08D47-9DBA-4AA9-97F6-9A11DFE13963}"/>
              </a:ext>
            </a:extLst>
          </p:cNvPr>
          <p:cNvCxnSpPr>
            <a:cxnSpLocks/>
          </p:cNvCxnSpPr>
          <p:nvPr/>
        </p:nvCxnSpPr>
        <p:spPr>
          <a:xfrm flipH="1">
            <a:off x="8989251" y="4639560"/>
            <a:ext cx="1" cy="567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E47E80-826E-4BE4-AA9A-3C80C5FD0A6C}"/>
              </a:ext>
            </a:extLst>
          </p:cNvPr>
          <p:cNvSpPr txBox="1">
            <a:spLocks/>
          </p:cNvSpPr>
          <p:nvPr/>
        </p:nvSpPr>
        <p:spPr>
          <a:xfrm>
            <a:off x="7030174" y="1166018"/>
            <a:ext cx="3893016" cy="1043782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Compare to addresses in shelter feature class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00584D-4063-4E72-AF09-3DE528B895CC}"/>
              </a:ext>
            </a:extLst>
          </p:cNvPr>
          <p:cNvSpPr txBox="1">
            <a:spLocks/>
          </p:cNvSpPr>
          <p:nvPr/>
        </p:nvSpPr>
        <p:spPr>
          <a:xfrm>
            <a:off x="7113369" y="5206975"/>
            <a:ext cx="3893016" cy="134622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Append new shelters to shelter feature class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ShelterSDE</a:t>
            </a:r>
            <a:r>
              <a:rPr lang="en-US" sz="2000" kern="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ED05FD-1DBF-4BCD-A238-8A1108D2D158}"/>
              </a:ext>
            </a:extLst>
          </p:cNvPr>
          <p:cNvSpPr txBox="1">
            <a:spLocks/>
          </p:cNvSpPr>
          <p:nvPr/>
        </p:nvSpPr>
        <p:spPr>
          <a:xfrm>
            <a:off x="6704829" y="2872190"/>
            <a:ext cx="4877561" cy="176737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Select all geocoded points with status “M” (match) and address not in SDE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Appendfc</a:t>
            </a:r>
            <a:r>
              <a:rPr lang="en-US" sz="2000" kern="0" dirty="0">
                <a:solidFill>
                  <a:schemeClr val="accent1"/>
                </a:solidFill>
              </a:rPr>
              <a:t>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CB796E-C4A7-4450-8D23-A08E7D8BB7E0}"/>
              </a:ext>
            </a:extLst>
          </p:cNvPr>
          <p:cNvCxnSpPr>
            <a:cxnSpLocks/>
          </p:cNvCxnSpPr>
          <p:nvPr/>
        </p:nvCxnSpPr>
        <p:spPr>
          <a:xfrm>
            <a:off x="8989251" y="2209800"/>
            <a:ext cx="0" cy="662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1F67658-16E1-42E9-AA35-300AEEE365DC}"/>
              </a:ext>
            </a:extLst>
          </p:cNvPr>
          <p:cNvSpPr txBox="1">
            <a:spLocks/>
          </p:cNvSpPr>
          <p:nvPr/>
        </p:nvSpPr>
        <p:spPr>
          <a:xfrm>
            <a:off x="1434184" y="1166018"/>
            <a:ext cx="4128416" cy="1486212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SQL Database View (Table of </a:t>
            </a:r>
            <a:r>
              <a:rPr lang="en-US" kern="0" dirty="0" err="1"/>
              <a:t>StormShelters</a:t>
            </a:r>
            <a:r>
              <a:rPr lang="en-US" kern="0" dirty="0"/>
              <a:t>)</a:t>
            </a:r>
          </a:p>
          <a:p>
            <a:pPr marL="0" indent="0" algn="ctr">
              <a:buFontTx/>
              <a:buNone/>
            </a:pPr>
            <a:r>
              <a:rPr lang="en-US" kern="0" dirty="0"/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ShelterTable</a:t>
            </a:r>
            <a:r>
              <a:rPr lang="en-US" kern="0" dirty="0"/>
              <a:t>”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47C634B-4EB7-472F-8AB8-843B014A1AD6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5340808" y="1687909"/>
            <a:ext cx="1689366" cy="42976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A727613-3975-4219-90D7-C1256469162F}"/>
              </a:ext>
            </a:extLst>
          </p:cNvPr>
          <p:cNvSpPr/>
          <p:nvPr/>
        </p:nvSpPr>
        <p:spPr>
          <a:xfrm>
            <a:off x="2843941" y="287219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chemeClr val="accent1"/>
                </a:solidFill>
              </a:rPr>
              <a:t>Convert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4703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Work Flow (Update Map Pages)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259" y="1185935"/>
            <a:ext cx="4128416" cy="1486212"/>
          </a:xfr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Fire Map Pages</a:t>
            </a:r>
          </a:p>
          <a:p>
            <a:pPr marL="0" indent="0" algn="ctr">
              <a:buNone/>
            </a:pPr>
            <a:r>
              <a:rPr lang="en-US" dirty="0"/>
              <a:t>“</a:t>
            </a:r>
            <a:r>
              <a:rPr lang="en-US" sz="2000" dirty="0" err="1">
                <a:solidFill>
                  <a:schemeClr val="accent1"/>
                </a:solidFill>
              </a:rPr>
              <a:t>FireMaps</a:t>
            </a:r>
            <a:r>
              <a:rPr lang="en-US" dirty="0"/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95FC93-B4B0-492B-9E57-59133529B83E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>
            <a:off x="6186467" y="2672147"/>
            <a:ext cx="0" cy="60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ED05FD-1DBF-4BCD-A238-8A1108D2D158}"/>
              </a:ext>
            </a:extLst>
          </p:cNvPr>
          <p:cNvSpPr txBox="1">
            <a:spLocks/>
          </p:cNvSpPr>
          <p:nvPr/>
        </p:nvSpPr>
        <p:spPr>
          <a:xfrm>
            <a:off x="4077287" y="3276600"/>
            <a:ext cx="4218360" cy="13716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Select all maps that have storm shelters in them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</a:t>
            </a:r>
            <a:r>
              <a:rPr lang="en-US" sz="2000" kern="0" dirty="0" err="1">
                <a:solidFill>
                  <a:schemeClr val="accent1"/>
                </a:solidFill>
              </a:rPr>
              <a:t>CurrentMapfc</a:t>
            </a:r>
            <a:r>
              <a:rPr lang="en-US" sz="2000" kern="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8EC6B7A-9415-48FE-8268-8068E1F10715}"/>
              </a:ext>
            </a:extLst>
          </p:cNvPr>
          <p:cNvSpPr txBox="1">
            <a:spLocks/>
          </p:cNvSpPr>
          <p:nvPr/>
        </p:nvSpPr>
        <p:spPr>
          <a:xfrm>
            <a:off x="3308215" y="5252653"/>
            <a:ext cx="5756503" cy="11353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Store the number of shelters for each page in new field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455BCB-38A3-475C-828B-8CAB421921F9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6186467" y="4648200"/>
            <a:ext cx="0" cy="60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082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2997200" cy="4777582"/>
          </a:xfrm>
        </p:spPr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arcpy</a:t>
            </a:r>
            <a:r>
              <a:rPr lang="en-US" dirty="0"/>
              <a:t> – access to all the </a:t>
            </a:r>
            <a:r>
              <a:rPr lang="en-US" dirty="0" err="1"/>
              <a:t>ArGIS</a:t>
            </a:r>
            <a:r>
              <a:rPr lang="en-US" dirty="0"/>
              <a:t> geoprocessing</a:t>
            </a:r>
          </a:p>
          <a:p>
            <a:r>
              <a:rPr lang="en-US" dirty="0"/>
              <a:t>Set workspace – where files will be saved or accessed by default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5FD737-7416-4AE8-9DCF-CE2FF2FF0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38400"/>
            <a:ext cx="5781675" cy="137160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26534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 and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r>
              <a:rPr lang="en-US" dirty="0"/>
              <a:t>Define location of all inputs and outputs</a:t>
            </a:r>
          </a:p>
          <a:p>
            <a:r>
              <a:rPr lang="en-US" dirty="0"/>
              <a:t>Delete old files that you want to overwrite with new files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027B6-B946-482D-93C7-70A6F2FBF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66" y="3212306"/>
            <a:ext cx="10391775" cy="2390775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2438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r>
              <a:rPr lang="en-US" dirty="0"/>
              <a:t>Convert SQL View to Geodatabase table (“</a:t>
            </a:r>
            <a:r>
              <a:rPr lang="en-US" dirty="0" err="1"/>
              <a:t>GeoTable</a:t>
            </a:r>
            <a:r>
              <a:rPr lang="en-US" dirty="0"/>
              <a:t>”)</a:t>
            </a:r>
          </a:p>
          <a:p>
            <a:r>
              <a:rPr lang="en-US" dirty="0"/>
              <a:t>Geocode the Geodatabase table </a:t>
            </a:r>
            <a:r>
              <a:rPr lang="en-US" dirty="0">
                <a:sym typeface="Wingdings" panose="05000000000000000000" pitchFamily="2" charset="2"/>
              </a:rPr>
              <a:t> create “</a:t>
            </a:r>
            <a:r>
              <a:rPr lang="en-US" dirty="0" err="1">
                <a:sym typeface="Wingdings" panose="05000000000000000000" pitchFamily="2" charset="2"/>
              </a:rPr>
              <a:t>Geofc</a:t>
            </a:r>
            <a:r>
              <a:rPr lang="en-US" dirty="0">
                <a:sym typeface="Wingdings" panose="05000000000000000000" pitchFamily="2" charset="2"/>
              </a:rPr>
              <a:t>”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493EE3-A4FC-46AC-89DE-25A30055609C}"/>
              </a:ext>
            </a:extLst>
          </p:cNvPr>
          <p:cNvGrpSpPr/>
          <p:nvPr/>
        </p:nvGrpSpPr>
        <p:grpSpPr>
          <a:xfrm>
            <a:off x="1066800" y="2325477"/>
            <a:ext cx="11125200" cy="1103523"/>
            <a:chOff x="1066800" y="3239877"/>
            <a:chExt cx="11123629" cy="11689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0E2326-D694-4279-A4FA-2EE8CF6C3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45626" b="3003"/>
            <a:stretch/>
          </p:blipFill>
          <p:spPr>
            <a:xfrm>
              <a:off x="1066800" y="3239877"/>
              <a:ext cx="10874036" cy="8749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C2131B-2E6D-4FE4-8363-EC3E72141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468"/>
            <a:stretch/>
          </p:blipFill>
          <p:spPr>
            <a:xfrm>
              <a:off x="1316393" y="4114799"/>
              <a:ext cx="10874036" cy="29398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0EE4A73-41B2-4063-A2A7-6A95DF761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9" y="3810000"/>
            <a:ext cx="7787451" cy="2723267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10297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Workspace – uses connection credentials set up in ArcCatalog (specific to computer script runs on)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startEditing</a:t>
            </a:r>
            <a:r>
              <a:rPr lang="en-US" dirty="0"/>
              <a:t> (</a:t>
            </a:r>
            <a:r>
              <a:rPr lang="en-US" dirty="0" err="1"/>
              <a:t>with_undo</a:t>
            </a:r>
            <a:r>
              <a:rPr lang="en-US" dirty="0"/>
              <a:t>, </a:t>
            </a:r>
            <a:r>
              <a:rPr lang="en-US" dirty="0" err="1"/>
              <a:t>multiuser_mode</a:t>
            </a:r>
            <a:r>
              <a:rPr lang="en-US" dirty="0"/>
              <a:t>)</a:t>
            </a:r>
          </a:p>
          <a:p>
            <a:pPr marL="914400" lvl="2" indent="0">
              <a:buNone/>
            </a:pPr>
            <a:r>
              <a:rPr lang="en-US" dirty="0"/>
              <a:t>	     (False = without undo, True = edits will be committed)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800BC-DE71-46C5-B217-CE2CFBBE3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00"/>
          <a:stretch/>
        </p:blipFill>
        <p:spPr>
          <a:xfrm>
            <a:off x="1285298" y="2667000"/>
            <a:ext cx="9980468" cy="129540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35777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in all the addresses currently in SDE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Runs through each existing storm shelter and appends the address to a Python list “</a:t>
            </a:r>
            <a:r>
              <a:rPr lang="en-US" dirty="0" err="1"/>
              <a:t>ShelterList</a:t>
            </a:r>
            <a:r>
              <a:rPr lang="en-US" dirty="0"/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800BC-DE71-46C5-B217-CE2CFBBE3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37"/>
          <a:stretch/>
        </p:blipFill>
        <p:spPr>
          <a:xfrm>
            <a:off x="1536644" y="2602309"/>
            <a:ext cx="10416048" cy="190500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19455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New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Shelter 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20865-EA97-4693-9447-EB35467D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2" y="1756172"/>
            <a:ext cx="7800975" cy="4562475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6F3769-2CFD-4F0F-9283-6B7F163635C0}"/>
              </a:ext>
            </a:extLst>
          </p:cNvPr>
          <p:cNvSpPr/>
          <p:nvPr/>
        </p:nvSpPr>
        <p:spPr>
          <a:xfrm>
            <a:off x="7696200" y="1981200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/>
              <a:t>Shelter table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F83D7-7861-40C6-BADA-A09E268D3C36}"/>
              </a:ext>
            </a:extLst>
          </p:cNvPr>
          <p:cNvSpPr/>
          <p:nvPr/>
        </p:nvSpPr>
        <p:spPr>
          <a:xfrm>
            <a:off x="7315200" y="257556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Geocode result</a:t>
            </a:r>
          </a:p>
        </p:txBody>
      </p:sp>
    </p:spTree>
    <p:extLst>
      <p:ext uri="{BB962C8B-B14F-4D97-AF65-F5344CB8AC3E}">
        <p14:creationId xmlns:p14="http://schemas.microsoft.com/office/powerpoint/2010/main" val="29039278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 the New Records to SDE and Stop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628EE-14B9-4DB3-9F68-1A00E9A4E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25"/>
          <a:stretch/>
        </p:blipFill>
        <p:spPr>
          <a:xfrm>
            <a:off x="1436540" y="2362200"/>
            <a:ext cx="9478640" cy="1682067"/>
          </a:xfrm>
          <a:prstGeom prst="rect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710044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EA3F04-A500-4B7E-B8AF-D798B9B94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62" y="3886199"/>
            <a:ext cx="4945362" cy="27351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3CC72-2999-46DF-9EF9-6F7F893F3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99C0D-E49F-4C2D-AA49-75161F40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Tulsa Storm Shelter Registration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86B2-57AE-432B-8E63-7495B4DDB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115" y="1470582"/>
            <a:ext cx="4073526" cy="538977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</a:rPr>
              <a:t>City Residents can register their storm shelters on City website </a:t>
            </a:r>
            <a:r>
              <a:rPr lang="en-US" sz="1600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endParaRPr lang="en-US" sz="16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  <a:sym typeface="Wingdings" panose="05000000000000000000" pitchFamily="2" charset="2"/>
              </a:rPr>
              <a:t>Call Customer Care Center to have Fire Dept get exact GPS coordinates of shelter.</a:t>
            </a:r>
          </a:p>
          <a:p>
            <a:pPr marL="0" indent="0">
              <a:buNone/>
            </a:pPr>
            <a:endParaRPr lang="en-US" sz="16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6CF16-9651-477C-A789-EBB21A9E6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7"/>
          <a:stretch/>
        </p:blipFill>
        <p:spPr>
          <a:xfrm>
            <a:off x="5657850" y="1601580"/>
            <a:ext cx="5924550" cy="389541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C242FE-F8CE-4B6C-B5BA-DE64E0C3E0A1}"/>
              </a:ext>
            </a:extLst>
          </p:cNvPr>
          <p:cNvSpPr/>
          <p:nvPr/>
        </p:nvSpPr>
        <p:spPr>
          <a:xfrm>
            <a:off x="6172199" y="5633230"/>
            <a:ext cx="5410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2"/>
                </a:solidFill>
              </a:rPr>
              <a:t>https://www.cityoftulsa.org/residents/public-safety/storm-shelter-registration/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EEEDCA-7406-4D28-93F4-37B730442C78}"/>
              </a:ext>
            </a:extLst>
          </p:cNvPr>
          <p:cNvCxnSpPr/>
          <p:nvPr/>
        </p:nvCxnSpPr>
        <p:spPr>
          <a:xfrm flipH="1">
            <a:off x="4648200" y="5410200"/>
            <a:ext cx="1219200" cy="500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6426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Only Maps that Contain Shelters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Save off as a new feature class with  		“</a:t>
            </a:r>
            <a:r>
              <a:rPr lang="en-US" dirty="0" err="1">
                <a:sym typeface="Wingdings" panose="05000000000000000000" pitchFamily="2" charset="2"/>
              </a:rPr>
              <a:t>CopyFeatures_management</a:t>
            </a:r>
            <a:r>
              <a:rPr lang="en-US" dirty="0">
                <a:sym typeface="Wingdings" panose="05000000000000000000" pitchFamily="2" charset="2"/>
              </a:rPr>
              <a:t>”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1C2F9-B0BF-4D3C-805B-ACF8EA25A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98" y="2743200"/>
            <a:ext cx="8112003" cy="188595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20280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the Number of Shelters on Each Map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7B286-AD67-422E-965B-576A3895F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811446"/>
            <a:ext cx="7324725" cy="3133725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E48A87-6403-48B1-83CB-00581B764A3E}"/>
              </a:ext>
            </a:extLst>
          </p:cNvPr>
          <p:cNvSpPr/>
          <p:nvPr/>
        </p:nvSpPr>
        <p:spPr>
          <a:xfrm>
            <a:off x="9572191" y="4378308"/>
            <a:ext cx="24288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-Select polygons with </a:t>
            </a:r>
          </a:p>
          <a:p>
            <a:pPr marL="0" indent="0">
              <a:buNone/>
            </a:pPr>
            <a:r>
              <a:rPr lang="en-US" dirty="0"/>
              <a:t>shelters within</a:t>
            </a:r>
            <a:br>
              <a:rPr lang="en-US" dirty="0"/>
            </a:br>
            <a:r>
              <a:rPr lang="en-US" dirty="0"/>
              <a:t>-Count them</a:t>
            </a:r>
          </a:p>
          <a:p>
            <a:pPr marL="0" indent="0">
              <a:buNone/>
            </a:pPr>
            <a:r>
              <a:rPr lang="en-US" dirty="0"/>
              <a:t>-Store count in field</a:t>
            </a:r>
          </a:p>
        </p:txBody>
      </p:sp>
    </p:spTree>
    <p:extLst>
      <p:ext uri="{BB962C8B-B14F-4D97-AF65-F5344CB8AC3E}">
        <p14:creationId xmlns:p14="http://schemas.microsoft.com/office/powerpoint/2010/main" val="123236608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4445000" cy="533400"/>
          </a:xfrm>
        </p:spPr>
        <p:txBody>
          <a:bodyPr/>
          <a:lstStyle/>
          <a:p>
            <a:r>
              <a:rPr lang="en-US" dirty="0"/>
              <a:t>Create Map Book 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DEA1C-B5A7-4639-9B2A-0F91B9D96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48136" cy="685800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EAAE91-588A-43BD-8719-F623197A6677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>
            <a:off x="3476396" y="2209800"/>
            <a:ext cx="5106" cy="327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963724-9B14-462A-B7F3-141CCB0743FC}"/>
              </a:ext>
            </a:extLst>
          </p:cNvPr>
          <p:cNvSpPr txBox="1">
            <a:spLocks/>
          </p:cNvSpPr>
          <p:nvPr/>
        </p:nvSpPr>
        <p:spPr>
          <a:xfrm>
            <a:off x="1422400" y="2537070"/>
            <a:ext cx="4118203" cy="132018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Create title page pdf and add to book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“ShelterCoverPage.pdf”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A9650A-4CD1-46FF-99DC-16DF97E8992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476395" y="3857251"/>
            <a:ext cx="1" cy="226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B5B20B-20AD-4F68-B4B9-6879EB81AAAF}"/>
              </a:ext>
            </a:extLst>
          </p:cNvPr>
          <p:cNvSpPr txBox="1">
            <a:spLocks/>
          </p:cNvSpPr>
          <p:nvPr/>
        </p:nvSpPr>
        <p:spPr>
          <a:xfrm>
            <a:off x="1412188" y="4083360"/>
            <a:ext cx="4128415" cy="132018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Export map pages to pdf and add to book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accent1"/>
                </a:solidFill>
              </a:rPr>
              <a:t>“Shelterbook.pdf”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84C793-150A-46D0-B30E-6567F70910E9}"/>
              </a:ext>
            </a:extLst>
          </p:cNvPr>
          <p:cNvSpPr txBox="1">
            <a:spLocks/>
          </p:cNvSpPr>
          <p:nvPr/>
        </p:nvSpPr>
        <p:spPr>
          <a:xfrm>
            <a:off x="1412188" y="1166018"/>
            <a:ext cx="4128416" cy="1043782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Create empty pdf</a:t>
            </a:r>
          </a:p>
          <a:p>
            <a:pPr marL="0" indent="0" algn="ctr">
              <a:buFontTx/>
              <a:buNone/>
            </a:pPr>
            <a:r>
              <a:rPr lang="en-US" kern="0" dirty="0"/>
              <a:t>“</a:t>
            </a:r>
            <a:r>
              <a:rPr lang="en-US" sz="2000" kern="0" dirty="0">
                <a:solidFill>
                  <a:schemeClr val="accent1"/>
                </a:solidFill>
              </a:rPr>
              <a:t>CompleteShelterBook.pdf</a:t>
            </a:r>
            <a:r>
              <a:rPr lang="en-US" kern="0" dirty="0"/>
              <a:t>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297EAF4-7BC6-4E05-AC68-52277653F257}"/>
              </a:ext>
            </a:extLst>
          </p:cNvPr>
          <p:cNvSpPr txBox="1">
            <a:spLocks/>
          </p:cNvSpPr>
          <p:nvPr/>
        </p:nvSpPr>
        <p:spPr>
          <a:xfrm>
            <a:off x="1412188" y="5635264"/>
            <a:ext cx="4128415" cy="11353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 sz="26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•"/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–"/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990"/>
              </a:buClr>
              <a:buChar char="»"/>
              <a:defRPr sz="1600">
                <a:solidFill>
                  <a:srgbClr val="959595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Update properties of final pdf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1DA794-5A61-4C1D-BF77-9022F382F524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3466444" y="5403540"/>
            <a:ext cx="9952" cy="231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7461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7645400" cy="533400"/>
          </a:xfrm>
        </p:spPr>
        <p:txBody>
          <a:bodyPr/>
          <a:lstStyle/>
          <a:p>
            <a:r>
              <a:rPr lang="en-US" dirty="0"/>
              <a:t>Contacted Fire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Updates no longer have to be annual…</a:t>
            </a:r>
          </a:p>
          <a:p>
            <a:r>
              <a:rPr lang="en-US" dirty="0"/>
              <a:t>Where do they want the map book?</a:t>
            </a:r>
          </a:p>
          <a:p>
            <a:r>
              <a:rPr lang="en-US" dirty="0"/>
              <a:t>How often do they want them updated?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Found out:</a:t>
            </a:r>
          </a:p>
          <a:p>
            <a:r>
              <a:rPr lang="en-US" dirty="0" err="1"/>
              <a:t>Mapbooks</a:t>
            </a:r>
            <a:r>
              <a:rPr lang="en-US" dirty="0"/>
              <a:t> are backups (they use Computer-aided Dispatch system (CAD))</a:t>
            </a:r>
          </a:p>
          <a:p>
            <a:r>
              <a:rPr lang="en-US" dirty="0"/>
              <a:t>Initially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monthly updates.</a:t>
            </a:r>
          </a:p>
          <a:p>
            <a:r>
              <a:rPr lang="en-US" dirty="0"/>
              <a:t>Later </a:t>
            </a:r>
            <a:r>
              <a:rPr lang="en-US" dirty="0">
                <a:sym typeface="Wingdings" panose="05000000000000000000" pitchFamily="2" charset="2"/>
              </a:rPr>
              <a:t> weekly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Could we send them the weekly changes…to keep their CAD up-to-date?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6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7645400" cy="533400"/>
          </a:xfrm>
        </p:spPr>
        <p:txBody>
          <a:bodyPr/>
          <a:lstStyle/>
          <a:p>
            <a:r>
              <a:rPr lang="en-US" dirty="0"/>
              <a:t>Weekly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Added 3 lines of code to script:</a:t>
            </a:r>
          </a:p>
          <a:p>
            <a:r>
              <a:rPr lang="en-US" dirty="0">
                <a:sym typeface="Wingdings" panose="05000000000000000000" pitchFamily="2" charset="2"/>
              </a:rPr>
              <a:t>create feature class of Appended shelters (if any new)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Also </a:t>
            </a:r>
            <a:r>
              <a:rPr lang="en-US" u="sng" dirty="0">
                <a:sym typeface="Wingdings" panose="05000000000000000000" pitchFamily="2" charset="2"/>
              </a:rPr>
              <a:t>path to “Append” file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u="sng" dirty="0">
                <a:sym typeface="Wingdings" panose="05000000000000000000" pitchFamily="2" charset="2"/>
              </a:rPr>
              <a:t>delete old Append file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Co-worker was going to look for the file each week and send to Fire Dept.</a:t>
            </a:r>
          </a:p>
          <a:p>
            <a:pPr marL="0" indent="0">
              <a:buNone/>
            </a:pPr>
            <a:r>
              <a:rPr lang="en-US" dirty="0"/>
              <a:t>	But why go through all that trouble?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ym typeface="Wingdings" panose="05000000000000000000" pitchFamily="2" charset="2"/>
              </a:rPr>
              <a:t> wrote a script to send the email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207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7645400" cy="533400"/>
          </a:xfrm>
        </p:spPr>
        <p:txBody>
          <a:bodyPr/>
          <a:lstStyle/>
          <a:p>
            <a:r>
              <a:rPr lang="en-US" dirty="0"/>
              <a:t>Send Email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Import all the needed Python modules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Set workspace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69D11-E2F3-4347-ADD7-AA5897BB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344" y="1990725"/>
            <a:ext cx="3362325" cy="1438275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305AA-5F02-4F35-81C0-0CB1BA49C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387057"/>
            <a:ext cx="3543300" cy="76200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02851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9550400" cy="533400"/>
          </a:xfrm>
        </p:spPr>
        <p:txBody>
          <a:bodyPr/>
          <a:lstStyle/>
          <a:p>
            <a:r>
              <a:rPr lang="en-US" dirty="0"/>
              <a:t>Send Email – function called to send the email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3073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function is called from the main body.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 all of the “arguments” on the first line, this code sends mail with attachments.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ACB89-0B8F-4B43-9DAE-D56AB2F9E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14400"/>
            <a:ext cx="6934200" cy="5581650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052548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6197600" cy="533400"/>
          </a:xfrm>
        </p:spPr>
        <p:txBody>
          <a:bodyPr/>
          <a:lstStyle/>
          <a:p>
            <a:r>
              <a:rPr lang="en-US" dirty="0"/>
              <a:t>Send Email – main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049" y="1040209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“</a:t>
            </a:r>
            <a:r>
              <a:rPr lang="en-US" dirty="0" err="1"/>
              <a:t>Appendfc</a:t>
            </a:r>
            <a:r>
              <a:rPr lang="en-US" dirty="0"/>
              <a:t>” exists, send attachment…if not...no attachment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0A382-07FA-43DC-890F-CB4EBD47C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1769269"/>
            <a:ext cx="9144000" cy="4924425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85137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6197600" cy="533400"/>
          </a:xfrm>
        </p:spPr>
        <p:txBody>
          <a:bodyPr/>
          <a:lstStyle/>
          <a:p>
            <a:r>
              <a:rPr lang="en-US" dirty="0"/>
              <a:t>Send Email –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 up all 3 scripts to run on Task Scheduler:  weekly email!!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CFED1-6052-4044-8F4A-F23BC26ED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088675"/>
            <a:ext cx="5043868" cy="3575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EC354-07AA-43C9-ACF9-BC19C6AC9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045" y="2088675"/>
            <a:ext cx="5043868" cy="35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493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6197600" cy="533400"/>
          </a:xfrm>
        </p:spPr>
        <p:txBody>
          <a:bodyPr/>
          <a:lstStyle/>
          <a:p>
            <a:r>
              <a:rPr lang="en-US" dirty="0"/>
              <a:t>Learn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ArcGIS Online tutorials – “Python for Everyone”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DataCamp</a:t>
            </a:r>
            <a:r>
              <a:rPr lang="en-US" dirty="0"/>
              <a:t>					</a:t>
            </a:r>
            <a:r>
              <a:rPr lang="en-US" dirty="0" err="1"/>
              <a:t>Codecademy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datacamp.com				codecademy.com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E71AE-3923-48CB-AD0F-59FA72EB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3505200"/>
            <a:ext cx="4672111" cy="2671762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A2587-1DCA-4B15-8FC2-39D5EA723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518751"/>
            <a:ext cx="4196435" cy="2767012"/>
          </a:xfrm>
          <a:prstGeom prst="rect">
            <a:avLst/>
          </a:prstGeom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75292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Group </a:t>
            </a:r>
            <a:r>
              <a:rPr lang="en-US" dirty="0">
                <a:sym typeface="Wingdings" panose="05000000000000000000" pitchFamily="2" charset="2"/>
              </a:rPr>
              <a:t> Annual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447800"/>
            <a:ext cx="101600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Spring</a:t>
            </a:r>
          </a:p>
          <a:p>
            <a:r>
              <a:rPr lang="en-US" dirty="0"/>
              <a:t>Update storm shelter feature class (geocode addresses)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ym typeface="Wingdings" panose="05000000000000000000" pitchFamily="2" charset="2"/>
              </a:rPr>
              <a:t> updates web map</a:t>
            </a:r>
          </a:p>
          <a:p>
            <a:r>
              <a:rPr lang="en-US" dirty="0"/>
              <a:t>Create a map book (used as back-up)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5F402-90FF-4A96-A998-16D6103B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31193"/>
            <a:ext cx="3429000" cy="279090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33644-36F9-4188-B71E-7148E3420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736820"/>
            <a:ext cx="2316780" cy="297965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556542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0"/>
            <a:ext cx="9779000" cy="533400"/>
          </a:xfrm>
        </p:spPr>
        <p:txBody>
          <a:bodyPr/>
          <a:lstStyle/>
          <a:p>
            <a:r>
              <a:rPr lang="en-US" dirty="0"/>
              <a:t>Displaying Sensitive Information in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9931400" cy="47775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Check out Alana </a:t>
            </a:r>
            <a:r>
              <a:rPr lang="en-US" dirty="0" err="1"/>
              <a:t>Kleven’s</a:t>
            </a:r>
            <a:r>
              <a:rPr lang="en-US" dirty="0"/>
              <a:t> poster!!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E2A01-268F-4812-A9A7-D7BF64DF7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5" y="1741480"/>
            <a:ext cx="56959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353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Shelter Web Map (internal)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BD23B0-7589-4AC6-8C74-E6F58AFB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987" y="3432175"/>
            <a:ext cx="2790825" cy="80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D4000-D642-432D-A076-3FD2E45DE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200150"/>
            <a:ext cx="5476875" cy="445770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B61AB-A2AA-4C58-84C3-F11455006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579" y="3124200"/>
            <a:ext cx="2914650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AE08C-9012-4710-A0DC-140F1BE77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4572000"/>
            <a:ext cx="2790825" cy="8096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881552-9FA4-4D32-ADD0-05CD54168748}"/>
              </a:ext>
            </a:extLst>
          </p:cNvPr>
          <p:cNvSpPr/>
          <p:nvPr/>
        </p:nvSpPr>
        <p:spPr>
          <a:xfrm>
            <a:off x="1600200" y="1143000"/>
            <a:ext cx="2894687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Owner Name</a:t>
            </a:r>
          </a:p>
          <a:p>
            <a:pPr>
              <a:lnSpc>
                <a:spcPct val="150000"/>
              </a:lnSpc>
            </a:pPr>
            <a:r>
              <a:rPr lang="en-US" dirty="0"/>
              <a:t>Full Address</a:t>
            </a:r>
          </a:p>
          <a:p>
            <a:pPr>
              <a:lnSpc>
                <a:spcPct val="150000"/>
              </a:lnSpc>
            </a:pPr>
            <a:r>
              <a:rPr lang="en-US" dirty="0"/>
              <a:t>Description</a:t>
            </a:r>
          </a:p>
          <a:p>
            <a:pPr>
              <a:lnSpc>
                <a:spcPct val="150000"/>
              </a:lnSpc>
            </a:pPr>
            <a:r>
              <a:rPr lang="en-US" dirty="0"/>
              <a:t>Operational Days</a:t>
            </a:r>
          </a:p>
          <a:p>
            <a:pPr>
              <a:lnSpc>
                <a:spcPct val="150000"/>
              </a:lnSpc>
            </a:pPr>
            <a:r>
              <a:rPr lang="en-US" dirty="0"/>
              <a:t>Operational Hours</a:t>
            </a:r>
          </a:p>
          <a:p>
            <a:pPr>
              <a:lnSpc>
                <a:spcPct val="150000"/>
              </a:lnSpc>
            </a:pPr>
            <a:r>
              <a:rPr lang="en-US" dirty="0"/>
              <a:t>Contact Name</a:t>
            </a:r>
          </a:p>
          <a:p>
            <a:pPr>
              <a:lnSpc>
                <a:spcPct val="150000"/>
              </a:lnSpc>
            </a:pPr>
            <a:r>
              <a:rPr lang="en-US" dirty="0"/>
              <a:t>Phone</a:t>
            </a:r>
          </a:p>
          <a:p>
            <a:pPr>
              <a:lnSpc>
                <a:spcPct val="150000"/>
              </a:lnSpc>
            </a:pPr>
            <a:r>
              <a:rPr lang="en-US" dirty="0"/>
              <a:t>Email</a:t>
            </a:r>
          </a:p>
          <a:p>
            <a:pPr>
              <a:lnSpc>
                <a:spcPct val="150000"/>
              </a:lnSpc>
            </a:pPr>
            <a:r>
              <a:rPr lang="en-US" dirty="0"/>
              <a:t>Dimensions</a:t>
            </a:r>
          </a:p>
          <a:p>
            <a:pPr>
              <a:lnSpc>
                <a:spcPct val="150000"/>
              </a:lnSpc>
            </a:pPr>
            <a:r>
              <a:rPr lang="en-US" dirty="0"/>
              <a:t>Capacity</a:t>
            </a:r>
          </a:p>
          <a:p>
            <a:pPr>
              <a:lnSpc>
                <a:spcPct val="150000"/>
              </a:lnSpc>
            </a:pPr>
            <a:r>
              <a:rPr lang="en-US" dirty="0"/>
              <a:t>Latitude</a:t>
            </a:r>
          </a:p>
          <a:p>
            <a:pPr>
              <a:lnSpc>
                <a:spcPct val="150000"/>
              </a:lnSpc>
            </a:pPr>
            <a:r>
              <a:rPr lang="en-US" dirty="0"/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27817096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Shelter Map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447800"/>
            <a:ext cx="101600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Cover Page with:</a:t>
            </a:r>
          </a:p>
          <a:p>
            <a:r>
              <a:rPr lang="en-US" dirty="0"/>
              <a:t>Fire Map Number</a:t>
            </a:r>
          </a:p>
          <a:p>
            <a:r>
              <a:rPr lang="en-US" dirty="0"/>
              <a:t>Number of Storm Shelters</a:t>
            </a:r>
          </a:p>
          <a:p>
            <a:r>
              <a:rPr lang="en-US" dirty="0"/>
              <a:t>Only display maps with shelters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60D01-841D-4D81-8CFC-459558194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70" y="7856"/>
            <a:ext cx="5332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58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Shelter Map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447800"/>
            <a:ext cx="39878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Fire Map</a:t>
            </a:r>
          </a:p>
          <a:p>
            <a:r>
              <a:rPr lang="en-US" dirty="0"/>
              <a:t>Shelter Location</a:t>
            </a:r>
          </a:p>
          <a:p>
            <a:r>
              <a:rPr lang="en-US" dirty="0"/>
              <a:t>Address call-outs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Data Driven Pages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6D480-A6A1-4A1D-B902-DC8C21B2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1066800"/>
            <a:ext cx="6591300" cy="412432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6E5C80-68D5-4520-B952-1E43AA9BFFF1}"/>
              </a:ext>
            </a:extLst>
          </p:cNvPr>
          <p:cNvSpPr/>
          <p:nvPr/>
        </p:nvSpPr>
        <p:spPr>
          <a:xfrm>
            <a:off x="4999741" y="5338921"/>
            <a:ext cx="7263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Only showing a partial page: Not allowed to show specific locations…</a:t>
            </a:r>
          </a:p>
        </p:txBody>
      </p:sp>
    </p:spTree>
    <p:extLst>
      <p:ext uri="{BB962C8B-B14F-4D97-AF65-F5344CB8AC3E}">
        <p14:creationId xmlns:p14="http://schemas.microsoft.com/office/powerpoint/2010/main" val="178239843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Shelter Map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447800"/>
            <a:ext cx="39878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Driven Pages</a:t>
            </a:r>
          </a:p>
          <a:p>
            <a:r>
              <a:rPr lang="en-US" dirty="0"/>
              <a:t>Creates a map page for each polygon in the selected feature class. </a:t>
            </a:r>
          </a:p>
          <a:p>
            <a:r>
              <a:rPr lang="en-US" dirty="0"/>
              <a:t>Displays and sorts on the same field (map page number)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Export to 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E6D304-7088-47D7-8EFA-1956A368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92" y="1447800"/>
            <a:ext cx="5219700" cy="433387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482643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who did this in the past: left the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10236200" cy="47775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Got an annual reminder (Service Desk) to update the storm shelter maps.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Messy process of finding out:</a:t>
            </a:r>
          </a:p>
          <a:p>
            <a:r>
              <a:rPr lang="en-US" dirty="0"/>
              <a:t>What was done in past?</a:t>
            </a:r>
          </a:p>
          <a:p>
            <a:r>
              <a:rPr lang="en-US" dirty="0"/>
              <a:t>Where the latest </a:t>
            </a:r>
            <a:r>
              <a:rPr lang="en-US" dirty="0" err="1"/>
              <a:t>mxd</a:t>
            </a:r>
            <a:r>
              <a:rPr lang="en-US" dirty="0"/>
              <a:t> is located?</a:t>
            </a:r>
          </a:p>
          <a:p>
            <a:r>
              <a:rPr lang="en-US" dirty="0"/>
              <a:t>Where is the data to fix broken connections?</a:t>
            </a:r>
          </a:p>
          <a:p>
            <a:r>
              <a:rPr lang="en-US" dirty="0"/>
              <a:t>What was done to create the various layers?</a:t>
            </a:r>
          </a:p>
          <a:p>
            <a:r>
              <a:rPr lang="en-US" dirty="0"/>
              <a:t>Where did the shelter registration data come from?</a:t>
            </a:r>
          </a:p>
          <a:p>
            <a:r>
              <a:rPr lang="en-US" dirty="0"/>
              <a:t>etc.</a:t>
            </a:r>
          </a:p>
          <a:p>
            <a:pPr marL="0" indent="0" algn="ctr">
              <a:buNone/>
            </a:pPr>
            <a:r>
              <a:rPr lang="en-US" sz="3600" dirty="0"/>
              <a:t>Why go though this every year??? 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u="sng" dirty="0">
                <a:sym typeface="Wingdings" panose="05000000000000000000" pitchFamily="2" charset="2"/>
              </a:rPr>
              <a:t>Automate</a:t>
            </a:r>
            <a:endParaRPr lang="en-US" sz="3600" u="sng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453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4F5B-5F84-48C5-9692-5734FE4C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Map Pages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Layout in one </a:t>
            </a:r>
            <a:r>
              <a:rPr lang="en-US" dirty="0" err="1"/>
              <a:t>mxd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B4F4-6BAF-44C7-89D5-B7647275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166018"/>
            <a:ext cx="3530600" cy="4777582"/>
          </a:xfrm>
        </p:spPr>
        <p:txBody>
          <a:bodyPr/>
          <a:lstStyle/>
          <a:p>
            <a:r>
              <a:rPr lang="en-US" dirty="0"/>
              <a:t>*Storm Shelters    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all shelters</a:t>
            </a:r>
          </a:p>
          <a:p>
            <a:r>
              <a:rPr lang="en-US" dirty="0"/>
              <a:t>Streets</a:t>
            </a:r>
          </a:p>
          <a:p>
            <a:r>
              <a:rPr lang="en-US" dirty="0"/>
              <a:t>*Fire map pages with shelters (for data driven pages)</a:t>
            </a:r>
          </a:p>
          <a:p>
            <a:r>
              <a:rPr lang="en-US" dirty="0"/>
              <a:t>*New shelters (</a:t>
            </a:r>
            <a:r>
              <a:rPr lang="en-US" dirty="0" err="1"/>
              <a:t>ShelterAppend</a:t>
            </a:r>
            <a:r>
              <a:rPr lang="en-US" dirty="0"/>
              <a:t>) – not needed on map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2000" dirty="0"/>
              <a:t>*Updating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572-933E-42C7-B922-CC9A688D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5943600"/>
            <a:ext cx="594909" cy="750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ACF0E-218B-4500-BB59-F72DEE2D4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33" y="1197143"/>
            <a:ext cx="6486525" cy="514350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13443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ity of Tulsa-Compliant-White Gold 2016">
  <a:themeElements>
    <a:clrScheme name="Custom 2">
      <a:dk1>
        <a:srgbClr val="959595"/>
      </a:dk1>
      <a:lt1>
        <a:srgbClr val="FFFFFF"/>
      </a:lt1>
      <a:dk2>
        <a:srgbClr val="4F6DA9"/>
      </a:dk2>
      <a:lt2>
        <a:srgbClr val="333333"/>
      </a:lt2>
      <a:accent1>
        <a:srgbClr val="004990"/>
      </a:accent1>
      <a:accent2>
        <a:srgbClr val="FFC425"/>
      </a:accent2>
      <a:accent3>
        <a:srgbClr val="FFFFFF"/>
      </a:accent3>
      <a:accent4>
        <a:srgbClr val="7E7E7E"/>
      </a:accent4>
      <a:accent5>
        <a:srgbClr val="AAB1C6"/>
      </a:accent5>
      <a:accent6>
        <a:srgbClr val="E7B120"/>
      </a:accent6>
      <a:hlink>
        <a:srgbClr val="004990"/>
      </a:hlink>
      <a:folHlink>
        <a:srgbClr val="004990"/>
      </a:folHlink>
    </a:clrScheme>
    <a:fontScheme name="CityofTulsa-Compli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tyofTulsa-Complia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ofTulsa-Compliant 13">
        <a:dk1>
          <a:srgbClr val="959595"/>
        </a:dk1>
        <a:lt1>
          <a:srgbClr val="FFFFFF"/>
        </a:lt1>
        <a:dk2>
          <a:srgbClr val="004990"/>
        </a:dk2>
        <a:lt2>
          <a:srgbClr val="808080"/>
        </a:lt2>
        <a:accent1>
          <a:srgbClr val="004990"/>
        </a:accent1>
        <a:accent2>
          <a:srgbClr val="FFC425"/>
        </a:accent2>
        <a:accent3>
          <a:srgbClr val="FFFFFF"/>
        </a:accent3>
        <a:accent4>
          <a:srgbClr val="7E7E7E"/>
        </a:accent4>
        <a:accent5>
          <a:srgbClr val="AAB1C6"/>
        </a:accent5>
        <a:accent6>
          <a:srgbClr val="E7B120"/>
        </a:accent6>
        <a:hlink>
          <a:srgbClr val="959595"/>
        </a:hlink>
        <a:folHlink>
          <a:srgbClr val="4F6DA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ofTulsa-Compliant 14">
        <a:dk1>
          <a:srgbClr val="959595"/>
        </a:dk1>
        <a:lt1>
          <a:srgbClr val="FFFFFF"/>
        </a:lt1>
        <a:dk2>
          <a:srgbClr val="004990"/>
        </a:dk2>
        <a:lt2>
          <a:srgbClr val="333333"/>
        </a:lt2>
        <a:accent1>
          <a:srgbClr val="004990"/>
        </a:accent1>
        <a:accent2>
          <a:srgbClr val="FFC425"/>
        </a:accent2>
        <a:accent3>
          <a:srgbClr val="FFFFFF"/>
        </a:accent3>
        <a:accent4>
          <a:srgbClr val="7E7E7E"/>
        </a:accent4>
        <a:accent5>
          <a:srgbClr val="AAB1C6"/>
        </a:accent5>
        <a:accent6>
          <a:srgbClr val="E7B120"/>
        </a:accent6>
        <a:hlink>
          <a:srgbClr val="959595"/>
        </a:hlink>
        <a:folHlink>
          <a:srgbClr val="4F6D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67038</TotalTime>
  <Words>899</Words>
  <Application>Microsoft Office PowerPoint</Application>
  <PresentationFormat>Widescreen</PresentationFormat>
  <Paragraphs>198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City of Tulsa-Compliant-White Gold 2016</vt:lpstr>
      <vt:lpstr>PowerPoint Presentation</vt:lpstr>
      <vt:lpstr>Tulsa Storm Shelter Registration Website</vt:lpstr>
      <vt:lpstr>GIS Group  Annual update</vt:lpstr>
      <vt:lpstr>Storm Shelter Web Map (internal)</vt:lpstr>
      <vt:lpstr>Storm Shelter Map Book</vt:lpstr>
      <vt:lpstr>Storm Shelter Map Book</vt:lpstr>
      <vt:lpstr>Storm Shelter Map Book</vt:lpstr>
      <vt:lpstr>Employee who did this in the past: left the city</vt:lpstr>
      <vt:lpstr>Set up Map Pages Layout in one mxd</vt:lpstr>
      <vt:lpstr>Set up Cover Page Layout in another mxd</vt:lpstr>
      <vt:lpstr>Automation Work Flow (Update Storm Shelters)</vt:lpstr>
      <vt:lpstr>Automation Work Flow (Update Map Pages)</vt:lpstr>
      <vt:lpstr>Start the Script</vt:lpstr>
      <vt:lpstr>Inputs and Outputs</vt:lpstr>
      <vt:lpstr>Geocode</vt:lpstr>
      <vt:lpstr>Start Editing</vt:lpstr>
      <vt:lpstr>Read in all the addresses currently in SDE</vt:lpstr>
      <vt:lpstr>Find the New Addresses</vt:lpstr>
      <vt:lpstr>Append the New Records to SDE and Stop Editing</vt:lpstr>
      <vt:lpstr>Select Only Maps that Contain Shelters</vt:lpstr>
      <vt:lpstr>Record the Number of Shelters on Each Map Page</vt:lpstr>
      <vt:lpstr>Create Map Book pdf</vt:lpstr>
      <vt:lpstr>Contacted Fire Department</vt:lpstr>
      <vt:lpstr>Weekly Updates</vt:lpstr>
      <vt:lpstr>Send Email Script</vt:lpstr>
      <vt:lpstr>Send Email – function called to send the email</vt:lpstr>
      <vt:lpstr>Send Email – main body</vt:lpstr>
      <vt:lpstr>Send Email – result</vt:lpstr>
      <vt:lpstr>Learn Python</vt:lpstr>
      <vt:lpstr>Displaying Sensitive Information in Maps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Kamas, Lathen</dc:creator>
  <cp:lastModifiedBy>Gustavson, Kevin</cp:lastModifiedBy>
  <cp:revision>392</cp:revision>
  <cp:lastPrinted>2017-06-29T13:14:33Z</cp:lastPrinted>
  <dcterms:created xsi:type="dcterms:W3CDTF">2016-09-12T21:00:12Z</dcterms:created>
  <dcterms:modified xsi:type="dcterms:W3CDTF">2019-09-16T22:03:06Z</dcterms:modified>
</cp:coreProperties>
</file>